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312" r:id="rId2"/>
    <p:sldId id="264" r:id="rId3"/>
    <p:sldId id="303" r:id="rId4"/>
    <p:sldId id="265" r:id="rId5"/>
    <p:sldId id="309" r:id="rId6"/>
    <p:sldId id="294" r:id="rId7"/>
    <p:sldId id="295" r:id="rId8"/>
    <p:sldId id="302" r:id="rId9"/>
    <p:sldId id="275" r:id="rId10"/>
    <p:sldId id="276" r:id="rId11"/>
    <p:sldId id="277" r:id="rId12"/>
    <p:sldId id="278" r:id="rId13"/>
    <p:sldId id="280" r:id="rId14"/>
    <p:sldId id="281" r:id="rId15"/>
    <p:sldId id="283" r:id="rId16"/>
    <p:sldId id="305" r:id="rId17"/>
    <p:sldId id="307" r:id="rId18"/>
    <p:sldId id="300" r:id="rId19"/>
    <p:sldId id="31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30"/>
  </p:normalViewPr>
  <p:slideViewPr>
    <p:cSldViewPr snapToGrid="0" snapToObjects="1">
      <p:cViewPr varScale="1">
        <p:scale>
          <a:sx n="113" d="100"/>
          <a:sy n="113" d="100"/>
        </p:scale>
        <p:origin x="5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00383-2823-5940-9247-FDB002F8DC95}" type="datetimeFigureOut">
              <a:rPr lang="en-US" smtClean="0"/>
              <a:t>5/25/21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7FF5A7-7B5F-8F47-8E89-5EA8228117E4}" type="slidenum">
              <a:rPr lang="en-US" smtClean="0"/>
              <a:t>‹#›</a:t>
            </a:fld>
            <a:endParaRPr lang="en-US"/>
          </a:p>
        </p:txBody>
      </p:sp>
    </p:spTree>
    <p:extLst>
      <p:ext uri="{BB962C8B-B14F-4D97-AF65-F5344CB8AC3E}">
        <p14:creationId xmlns:p14="http://schemas.microsoft.com/office/powerpoint/2010/main" val="1416924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1EA49B-5179-1440-AF14-566D00B52AFD}" type="slidenum">
              <a:rPr lang="en-US" smtClean="0"/>
              <a:t>9</a:t>
            </a:fld>
            <a:endParaRPr lang="en-US"/>
          </a:p>
        </p:txBody>
      </p:sp>
    </p:spTree>
    <p:extLst>
      <p:ext uri="{BB962C8B-B14F-4D97-AF65-F5344CB8AC3E}">
        <p14:creationId xmlns:p14="http://schemas.microsoft.com/office/powerpoint/2010/main" val="22401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arrangement of connective tissue is disturbed --&gt; vessel wall is unable to hold its original conformation and begins to unravel .</a:t>
            </a:r>
          </a:p>
        </p:txBody>
      </p:sp>
      <p:sp>
        <p:nvSpPr>
          <p:cNvPr id="4" name="Slide Number Placeholder 3"/>
          <p:cNvSpPr>
            <a:spLocks noGrp="1"/>
          </p:cNvSpPr>
          <p:nvPr>
            <p:ph type="sldNum" sz="quarter" idx="5"/>
          </p:nvPr>
        </p:nvSpPr>
        <p:spPr/>
        <p:txBody>
          <a:bodyPr/>
          <a:lstStyle/>
          <a:p>
            <a:fld id="{927FF5A7-7B5F-8F47-8E89-5EA8228117E4}" type="slidenum">
              <a:rPr lang="en-US" smtClean="0"/>
              <a:t>10</a:t>
            </a:fld>
            <a:endParaRPr lang="en-US"/>
          </a:p>
        </p:txBody>
      </p:sp>
    </p:spTree>
    <p:extLst>
      <p:ext uri="{BB962C8B-B14F-4D97-AF65-F5344CB8AC3E}">
        <p14:creationId xmlns:p14="http://schemas.microsoft.com/office/powerpoint/2010/main" val="2646291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8D863-ACC4-804C-8B92-D5F56A375F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8042F37-3775-4C48-95F4-2532D996F6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D4EC14C-EB44-8548-AC71-96F078CA8069}"/>
              </a:ext>
            </a:extLst>
          </p:cNvPr>
          <p:cNvSpPr>
            <a:spLocks noGrp="1"/>
          </p:cNvSpPr>
          <p:nvPr>
            <p:ph type="dt" sz="half" idx="10"/>
          </p:nvPr>
        </p:nvSpPr>
        <p:spPr/>
        <p:txBody>
          <a:bodyPr/>
          <a:lstStyle/>
          <a:p>
            <a:fld id="{CC8CBEAD-F101-5641-9EAC-E4A9CED1B883}" type="datetimeFigureOut">
              <a:rPr lang="en-US" smtClean="0"/>
              <a:t>5/25/21</a:t>
            </a:fld>
            <a:endParaRPr lang="en-US"/>
          </a:p>
        </p:txBody>
      </p:sp>
      <p:sp>
        <p:nvSpPr>
          <p:cNvPr id="5" name="Footer Placeholder 4">
            <a:extLst>
              <a:ext uri="{FF2B5EF4-FFF2-40B4-BE49-F238E27FC236}">
                <a16:creationId xmlns:a16="http://schemas.microsoft.com/office/drawing/2014/main" id="{53FF8A11-2B11-CC4D-9477-125F6771E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BB8D9-9F43-BC4E-BFF1-EF2685CD4363}"/>
              </a:ext>
            </a:extLst>
          </p:cNvPr>
          <p:cNvSpPr>
            <a:spLocks noGrp="1"/>
          </p:cNvSpPr>
          <p:nvPr>
            <p:ph type="sldNum" sz="quarter" idx="12"/>
          </p:nvPr>
        </p:nvSpPr>
        <p:spPr/>
        <p:txBody>
          <a:bodyPr/>
          <a:lstStyle/>
          <a:p>
            <a:fld id="{31861EE1-F8A7-704E-B7EC-0FB3A0B6481E}" type="slidenum">
              <a:rPr lang="en-US" smtClean="0"/>
              <a:t>‹#›</a:t>
            </a:fld>
            <a:endParaRPr lang="en-US"/>
          </a:p>
        </p:txBody>
      </p:sp>
    </p:spTree>
    <p:extLst>
      <p:ext uri="{BB962C8B-B14F-4D97-AF65-F5344CB8AC3E}">
        <p14:creationId xmlns:p14="http://schemas.microsoft.com/office/powerpoint/2010/main" val="2824330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52FA7-816E-304A-B77D-F8AD963B362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9C8C32C-D362-4449-9067-DF84A252A7D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8A1FF9D-501E-154B-BE4F-381674427A23}"/>
              </a:ext>
            </a:extLst>
          </p:cNvPr>
          <p:cNvSpPr>
            <a:spLocks noGrp="1"/>
          </p:cNvSpPr>
          <p:nvPr>
            <p:ph type="dt" sz="half" idx="10"/>
          </p:nvPr>
        </p:nvSpPr>
        <p:spPr/>
        <p:txBody>
          <a:bodyPr/>
          <a:lstStyle/>
          <a:p>
            <a:fld id="{CC8CBEAD-F101-5641-9EAC-E4A9CED1B883}" type="datetimeFigureOut">
              <a:rPr lang="en-US" smtClean="0"/>
              <a:t>5/25/21</a:t>
            </a:fld>
            <a:endParaRPr lang="en-US"/>
          </a:p>
        </p:txBody>
      </p:sp>
      <p:sp>
        <p:nvSpPr>
          <p:cNvPr id="5" name="Footer Placeholder 4">
            <a:extLst>
              <a:ext uri="{FF2B5EF4-FFF2-40B4-BE49-F238E27FC236}">
                <a16:creationId xmlns:a16="http://schemas.microsoft.com/office/drawing/2014/main" id="{99F6AB02-3882-5C4C-A095-2C226A01F3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E3B44F-9282-174D-A407-BA7E229BCE0D}"/>
              </a:ext>
            </a:extLst>
          </p:cNvPr>
          <p:cNvSpPr>
            <a:spLocks noGrp="1"/>
          </p:cNvSpPr>
          <p:nvPr>
            <p:ph type="sldNum" sz="quarter" idx="12"/>
          </p:nvPr>
        </p:nvSpPr>
        <p:spPr/>
        <p:txBody>
          <a:bodyPr/>
          <a:lstStyle/>
          <a:p>
            <a:fld id="{31861EE1-F8A7-704E-B7EC-0FB3A0B6481E}" type="slidenum">
              <a:rPr lang="en-US" smtClean="0"/>
              <a:t>‹#›</a:t>
            </a:fld>
            <a:endParaRPr lang="en-US"/>
          </a:p>
        </p:txBody>
      </p:sp>
    </p:spTree>
    <p:extLst>
      <p:ext uri="{BB962C8B-B14F-4D97-AF65-F5344CB8AC3E}">
        <p14:creationId xmlns:p14="http://schemas.microsoft.com/office/powerpoint/2010/main" val="2939646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4CFC13-5F2A-F94B-9815-95D5F67AE06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CD3AAF1-5849-FF41-A6C2-64A00C62A05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E272C9-AAED-6D48-A687-4EBCCDC0807F}"/>
              </a:ext>
            </a:extLst>
          </p:cNvPr>
          <p:cNvSpPr>
            <a:spLocks noGrp="1"/>
          </p:cNvSpPr>
          <p:nvPr>
            <p:ph type="dt" sz="half" idx="10"/>
          </p:nvPr>
        </p:nvSpPr>
        <p:spPr/>
        <p:txBody>
          <a:bodyPr/>
          <a:lstStyle/>
          <a:p>
            <a:fld id="{CC8CBEAD-F101-5641-9EAC-E4A9CED1B883}" type="datetimeFigureOut">
              <a:rPr lang="en-US" smtClean="0"/>
              <a:t>5/25/21</a:t>
            </a:fld>
            <a:endParaRPr lang="en-US"/>
          </a:p>
        </p:txBody>
      </p:sp>
      <p:sp>
        <p:nvSpPr>
          <p:cNvPr id="5" name="Footer Placeholder 4">
            <a:extLst>
              <a:ext uri="{FF2B5EF4-FFF2-40B4-BE49-F238E27FC236}">
                <a16:creationId xmlns:a16="http://schemas.microsoft.com/office/drawing/2014/main" id="{6C43F0C4-CA9E-664D-BE5B-F8291D1D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E8AA3A-5E71-B34A-B86F-28C2D14ADD2C}"/>
              </a:ext>
            </a:extLst>
          </p:cNvPr>
          <p:cNvSpPr>
            <a:spLocks noGrp="1"/>
          </p:cNvSpPr>
          <p:nvPr>
            <p:ph type="sldNum" sz="quarter" idx="12"/>
          </p:nvPr>
        </p:nvSpPr>
        <p:spPr/>
        <p:txBody>
          <a:bodyPr/>
          <a:lstStyle/>
          <a:p>
            <a:fld id="{31861EE1-F8A7-704E-B7EC-0FB3A0B6481E}" type="slidenum">
              <a:rPr lang="en-US" smtClean="0"/>
              <a:t>‹#›</a:t>
            </a:fld>
            <a:endParaRPr lang="en-US"/>
          </a:p>
        </p:txBody>
      </p:sp>
    </p:spTree>
    <p:extLst>
      <p:ext uri="{BB962C8B-B14F-4D97-AF65-F5344CB8AC3E}">
        <p14:creationId xmlns:p14="http://schemas.microsoft.com/office/powerpoint/2010/main" val="778841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B7196-98E2-9547-9513-913621F98A7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08BA4DC-2B33-F34D-81B0-EE078AE74C3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B377E8C-9E8D-F34C-9C4B-3B5E428DD029}"/>
              </a:ext>
            </a:extLst>
          </p:cNvPr>
          <p:cNvSpPr>
            <a:spLocks noGrp="1"/>
          </p:cNvSpPr>
          <p:nvPr>
            <p:ph type="dt" sz="half" idx="10"/>
          </p:nvPr>
        </p:nvSpPr>
        <p:spPr/>
        <p:txBody>
          <a:bodyPr/>
          <a:lstStyle/>
          <a:p>
            <a:fld id="{CC8CBEAD-F101-5641-9EAC-E4A9CED1B883}" type="datetimeFigureOut">
              <a:rPr lang="en-US" smtClean="0"/>
              <a:t>5/25/21</a:t>
            </a:fld>
            <a:endParaRPr lang="en-US"/>
          </a:p>
        </p:txBody>
      </p:sp>
      <p:sp>
        <p:nvSpPr>
          <p:cNvPr id="5" name="Footer Placeholder 4">
            <a:extLst>
              <a:ext uri="{FF2B5EF4-FFF2-40B4-BE49-F238E27FC236}">
                <a16:creationId xmlns:a16="http://schemas.microsoft.com/office/drawing/2014/main" id="{F4219860-95EF-494C-AEFC-5EF134434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7CDB6-1B5F-A142-A433-F4D82D2A32CF}"/>
              </a:ext>
            </a:extLst>
          </p:cNvPr>
          <p:cNvSpPr>
            <a:spLocks noGrp="1"/>
          </p:cNvSpPr>
          <p:nvPr>
            <p:ph type="sldNum" sz="quarter" idx="12"/>
          </p:nvPr>
        </p:nvSpPr>
        <p:spPr/>
        <p:txBody>
          <a:bodyPr/>
          <a:lstStyle/>
          <a:p>
            <a:fld id="{31861EE1-F8A7-704E-B7EC-0FB3A0B6481E}" type="slidenum">
              <a:rPr lang="en-US" smtClean="0"/>
              <a:t>‹#›</a:t>
            </a:fld>
            <a:endParaRPr lang="en-US"/>
          </a:p>
        </p:txBody>
      </p:sp>
    </p:spTree>
    <p:extLst>
      <p:ext uri="{BB962C8B-B14F-4D97-AF65-F5344CB8AC3E}">
        <p14:creationId xmlns:p14="http://schemas.microsoft.com/office/powerpoint/2010/main" val="3641686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825F3-B3B1-5F44-BB10-87579E9F44D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2339DF7-374F-6E4F-934A-668FFD0C28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C663C34-2155-384C-8D80-5567050E0CB2}"/>
              </a:ext>
            </a:extLst>
          </p:cNvPr>
          <p:cNvSpPr>
            <a:spLocks noGrp="1"/>
          </p:cNvSpPr>
          <p:nvPr>
            <p:ph type="dt" sz="half" idx="10"/>
          </p:nvPr>
        </p:nvSpPr>
        <p:spPr/>
        <p:txBody>
          <a:bodyPr/>
          <a:lstStyle/>
          <a:p>
            <a:fld id="{CC8CBEAD-F101-5641-9EAC-E4A9CED1B883}" type="datetimeFigureOut">
              <a:rPr lang="en-US" smtClean="0"/>
              <a:t>5/25/21</a:t>
            </a:fld>
            <a:endParaRPr lang="en-US"/>
          </a:p>
        </p:txBody>
      </p:sp>
      <p:sp>
        <p:nvSpPr>
          <p:cNvPr id="5" name="Footer Placeholder 4">
            <a:extLst>
              <a:ext uri="{FF2B5EF4-FFF2-40B4-BE49-F238E27FC236}">
                <a16:creationId xmlns:a16="http://schemas.microsoft.com/office/drawing/2014/main" id="{3FA58992-D21A-0045-94A4-B65CDAC499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787BC-E6C8-4244-944D-F3FC7976BCA9}"/>
              </a:ext>
            </a:extLst>
          </p:cNvPr>
          <p:cNvSpPr>
            <a:spLocks noGrp="1"/>
          </p:cNvSpPr>
          <p:nvPr>
            <p:ph type="sldNum" sz="quarter" idx="12"/>
          </p:nvPr>
        </p:nvSpPr>
        <p:spPr/>
        <p:txBody>
          <a:bodyPr/>
          <a:lstStyle/>
          <a:p>
            <a:fld id="{31861EE1-F8A7-704E-B7EC-0FB3A0B6481E}" type="slidenum">
              <a:rPr lang="en-US" smtClean="0"/>
              <a:t>‹#›</a:t>
            </a:fld>
            <a:endParaRPr lang="en-US"/>
          </a:p>
        </p:txBody>
      </p:sp>
    </p:spTree>
    <p:extLst>
      <p:ext uri="{BB962C8B-B14F-4D97-AF65-F5344CB8AC3E}">
        <p14:creationId xmlns:p14="http://schemas.microsoft.com/office/powerpoint/2010/main" val="1145831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0CE14-E4D5-0E41-BC31-2CA5EBD7AA8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7BE5252-27F8-3D42-8B7A-4C064F8AF73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7E87E21-F1CC-174D-8C2E-750BB689F64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3DE31D8-70A6-5140-A8C1-4911752AD593}"/>
              </a:ext>
            </a:extLst>
          </p:cNvPr>
          <p:cNvSpPr>
            <a:spLocks noGrp="1"/>
          </p:cNvSpPr>
          <p:nvPr>
            <p:ph type="dt" sz="half" idx="10"/>
          </p:nvPr>
        </p:nvSpPr>
        <p:spPr/>
        <p:txBody>
          <a:bodyPr/>
          <a:lstStyle/>
          <a:p>
            <a:fld id="{CC8CBEAD-F101-5641-9EAC-E4A9CED1B883}" type="datetimeFigureOut">
              <a:rPr lang="en-US" smtClean="0"/>
              <a:t>5/25/21</a:t>
            </a:fld>
            <a:endParaRPr lang="en-US"/>
          </a:p>
        </p:txBody>
      </p:sp>
      <p:sp>
        <p:nvSpPr>
          <p:cNvPr id="6" name="Footer Placeholder 5">
            <a:extLst>
              <a:ext uri="{FF2B5EF4-FFF2-40B4-BE49-F238E27FC236}">
                <a16:creationId xmlns:a16="http://schemas.microsoft.com/office/drawing/2014/main" id="{8797AF8E-59AE-F543-8308-C013D3318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F9D574-804D-0F48-BBC6-20A8D9F196C0}"/>
              </a:ext>
            </a:extLst>
          </p:cNvPr>
          <p:cNvSpPr>
            <a:spLocks noGrp="1"/>
          </p:cNvSpPr>
          <p:nvPr>
            <p:ph type="sldNum" sz="quarter" idx="12"/>
          </p:nvPr>
        </p:nvSpPr>
        <p:spPr/>
        <p:txBody>
          <a:bodyPr/>
          <a:lstStyle/>
          <a:p>
            <a:fld id="{31861EE1-F8A7-704E-B7EC-0FB3A0B6481E}" type="slidenum">
              <a:rPr lang="en-US" smtClean="0"/>
              <a:t>‹#›</a:t>
            </a:fld>
            <a:endParaRPr lang="en-US"/>
          </a:p>
        </p:txBody>
      </p:sp>
    </p:spTree>
    <p:extLst>
      <p:ext uri="{BB962C8B-B14F-4D97-AF65-F5344CB8AC3E}">
        <p14:creationId xmlns:p14="http://schemas.microsoft.com/office/powerpoint/2010/main" val="277438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BD37B-FFA8-EE4D-BCFA-ADFFC94ECF5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571BBAC-8D08-E04A-B55A-569D98A10E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5500866-8F22-BC4F-9394-9D477A4100E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EF9CDAA-A03C-AA44-AF98-26561AB363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14CEF56-CF74-2E49-A4D5-DA170D60B32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57DF5D4-AD5B-0641-8515-897D9D9F437F}"/>
              </a:ext>
            </a:extLst>
          </p:cNvPr>
          <p:cNvSpPr>
            <a:spLocks noGrp="1"/>
          </p:cNvSpPr>
          <p:nvPr>
            <p:ph type="dt" sz="half" idx="10"/>
          </p:nvPr>
        </p:nvSpPr>
        <p:spPr/>
        <p:txBody>
          <a:bodyPr/>
          <a:lstStyle/>
          <a:p>
            <a:fld id="{CC8CBEAD-F101-5641-9EAC-E4A9CED1B883}" type="datetimeFigureOut">
              <a:rPr lang="en-US" smtClean="0"/>
              <a:t>5/25/21</a:t>
            </a:fld>
            <a:endParaRPr lang="en-US"/>
          </a:p>
        </p:txBody>
      </p:sp>
      <p:sp>
        <p:nvSpPr>
          <p:cNvPr id="8" name="Footer Placeholder 7">
            <a:extLst>
              <a:ext uri="{FF2B5EF4-FFF2-40B4-BE49-F238E27FC236}">
                <a16:creationId xmlns:a16="http://schemas.microsoft.com/office/drawing/2014/main" id="{3A52174D-C19F-AA4E-B256-6809BD79F2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EF88AF-0C78-724F-9E31-8F41962D5700}"/>
              </a:ext>
            </a:extLst>
          </p:cNvPr>
          <p:cNvSpPr>
            <a:spLocks noGrp="1"/>
          </p:cNvSpPr>
          <p:nvPr>
            <p:ph type="sldNum" sz="quarter" idx="12"/>
          </p:nvPr>
        </p:nvSpPr>
        <p:spPr/>
        <p:txBody>
          <a:bodyPr/>
          <a:lstStyle/>
          <a:p>
            <a:fld id="{31861EE1-F8A7-704E-B7EC-0FB3A0B6481E}" type="slidenum">
              <a:rPr lang="en-US" smtClean="0"/>
              <a:t>‹#›</a:t>
            </a:fld>
            <a:endParaRPr lang="en-US"/>
          </a:p>
        </p:txBody>
      </p:sp>
    </p:spTree>
    <p:extLst>
      <p:ext uri="{BB962C8B-B14F-4D97-AF65-F5344CB8AC3E}">
        <p14:creationId xmlns:p14="http://schemas.microsoft.com/office/powerpoint/2010/main" val="2484989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AAAA2-7EDD-134F-A171-F2BFD92B18C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CF88E2C-3F9F-EB4F-9075-23465EE3AF06}"/>
              </a:ext>
            </a:extLst>
          </p:cNvPr>
          <p:cNvSpPr>
            <a:spLocks noGrp="1"/>
          </p:cNvSpPr>
          <p:nvPr>
            <p:ph type="dt" sz="half" idx="10"/>
          </p:nvPr>
        </p:nvSpPr>
        <p:spPr/>
        <p:txBody>
          <a:bodyPr/>
          <a:lstStyle/>
          <a:p>
            <a:fld id="{CC8CBEAD-F101-5641-9EAC-E4A9CED1B883}" type="datetimeFigureOut">
              <a:rPr lang="en-US" smtClean="0"/>
              <a:t>5/25/21</a:t>
            </a:fld>
            <a:endParaRPr lang="en-US"/>
          </a:p>
        </p:txBody>
      </p:sp>
      <p:sp>
        <p:nvSpPr>
          <p:cNvPr id="4" name="Footer Placeholder 3">
            <a:extLst>
              <a:ext uri="{FF2B5EF4-FFF2-40B4-BE49-F238E27FC236}">
                <a16:creationId xmlns:a16="http://schemas.microsoft.com/office/drawing/2014/main" id="{F58BF192-3607-8145-872B-ACA4D3403A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5565E8-85CC-954B-88A6-2772F3CC7040}"/>
              </a:ext>
            </a:extLst>
          </p:cNvPr>
          <p:cNvSpPr>
            <a:spLocks noGrp="1"/>
          </p:cNvSpPr>
          <p:nvPr>
            <p:ph type="sldNum" sz="quarter" idx="12"/>
          </p:nvPr>
        </p:nvSpPr>
        <p:spPr/>
        <p:txBody>
          <a:bodyPr/>
          <a:lstStyle/>
          <a:p>
            <a:fld id="{31861EE1-F8A7-704E-B7EC-0FB3A0B6481E}" type="slidenum">
              <a:rPr lang="en-US" smtClean="0"/>
              <a:t>‹#›</a:t>
            </a:fld>
            <a:endParaRPr lang="en-US"/>
          </a:p>
        </p:txBody>
      </p:sp>
    </p:spTree>
    <p:extLst>
      <p:ext uri="{BB962C8B-B14F-4D97-AF65-F5344CB8AC3E}">
        <p14:creationId xmlns:p14="http://schemas.microsoft.com/office/powerpoint/2010/main" val="1579733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5A16B4-5762-1948-A55E-40EFDBD9AAB6}"/>
              </a:ext>
            </a:extLst>
          </p:cNvPr>
          <p:cNvSpPr>
            <a:spLocks noGrp="1"/>
          </p:cNvSpPr>
          <p:nvPr>
            <p:ph type="dt" sz="half" idx="10"/>
          </p:nvPr>
        </p:nvSpPr>
        <p:spPr/>
        <p:txBody>
          <a:bodyPr/>
          <a:lstStyle/>
          <a:p>
            <a:fld id="{CC8CBEAD-F101-5641-9EAC-E4A9CED1B883}" type="datetimeFigureOut">
              <a:rPr lang="en-US" smtClean="0"/>
              <a:t>5/25/21</a:t>
            </a:fld>
            <a:endParaRPr lang="en-US"/>
          </a:p>
        </p:txBody>
      </p:sp>
      <p:sp>
        <p:nvSpPr>
          <p:cNvPr id="3" name="Footer Placeholder 2">
            <a:extLst>
              <a:ext uri="{FF2B5EF4-FFF2-40B4-BE49-F238E27FC236}">
                <a16:creationId xmlns:a16="http://schemas.microsoft.com/office/drawing/2014/main" id="{5C3E483F-4AAF-3C4D-A3ED-D4A2AEDCE1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0A0A8-D2E2-7645-A594-B67DA13C5D87}"/>
              </a:ext>
            </a:extLst>
          </p:cNvPr>
          <p:cNvSpPr>
            <a:spLocks noGrp="1"/>
          </p:cNvSpPr>
          <p:nvPr>
            <p:ph type="sldNum" sz="quarter" idx="12"/>
          </p:nvPr>
        </p:nvSpPr>
        <p:spPr/>
        <p:txBody>
          <a:bodyPr/>
          <a:lstStyle/>
          <a:p>
            <a:fld id="{31861EE1-F8A7-704E-B7EC-0FB3A0B6481E}" type="slidenum">
              <a:rPr lang="en-US" smtClean="0"/>
              <a:t>‹#›</a:t>
            </a:fld>
            <a:endParaRPr lang="en-US"/>
          </a:p>
        </p:txBody>
      </p:sp>
    </p:spTree>
    <p:extLst>
      <p:ext uri="{BB962C8B-B14F-4D97-AF65-F5344CB8AC3E}">
        <p14:creationId xmlns:p14="http://schemas.microsoft.com/office/powerpoint/2010/main" val="1925841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BE634-87D9-CF43-A924-23E189FED3D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4301904-8B4B-BD45-B9AC-D4DB4277F6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ADE9C0A-B72D-C44F-AFE2-3717E90F30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B53289B-8779-4845-BF46-47D2818F77E7}"/>
              </a:ext>
            </a:extLst>
          </p:cNvPr>
          <p:cNvSpPr>
            <a:spLocks noGrp="1"/>
          </p:cNvSpPr>
          <p:nvPr>
            <p:ph type="dt" sz="half" idx="10"/>
          </p:nvPr>
        </p:nvSpPr>
        <p:spPr/>
        <p:txBody>
          <a:bodyPr/>
          <a:lstStyle/>
          <a:p>
            <a:fld id="{CC8CBEAD-F101-5641-9EAC-E4A9CED1B883}" type="datetimeFigureOut">
              <a:rPr lang="en-US" smtClean="0"/>
              <a:t>5/25/21</a:t>
            </a:fld>
            <a:endParaRPr lang="en-US"/>
          </a:p>
        </p:txBody>
      </p:sp>
      <p:sp>
        <p:nvSpPr>
          <p:cNvPr id="6" name="Footer Placeholder 5">
            <a:extLst>
              <a:ext uri="{FF2B5EF4-FFF2-40B4-BE49-F238E27FC236}">
                <a16:creationId xmlns:a16="http://schemas.microsoft.com/office/drawing/2014/main" id="{89B8290F-06F0-BD4D-870D-A59C422A1F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82ABB8-A6D8-074F-84B0-4B843601A854}"/>
              </a:ext>
            </a:extLst>
          </p:cNvPr>
          <p:cNvSpPr>
            <a:spLocks noGrp="1"/>
          </p:cNvSpPr>
          <p:nvPr>
            <p:ph type="sldNum" sz="quarter" idx="12"/>
          </p:nvPr>
        </p:nvSpPr>
        <p:spPr/>
        <p:txBody>
          <a:bodyPr/>
          <a:lstStyle/>
          <a:p>
            <a:fld id="{31861EE1-F8A7-704E-B7EC-0FB3A0B6481E}" type="slidenum">
              <a:rPr lang="en-US" smtClean="0"/>
              <a:t>‹#›</a:t>
            </a:fld>
            <a:endParaRPr lang="en-US"/>
          </a:p>
        </p:txBody>
      </p:sp>
    </p:spTree>
    <p:extLst>
      <p:ext uri="{BB962C8B-B14F-4D97-AF65-F5344CB8AC3E}">
        <p14:creationId xmlns:p14="http://schemas.microsoft.com/office/powerpoint/2010/main" val="2414812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8DBA8-423F-A944-B5A6-D2AF793D5AB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4F65F57-D6DB-3943-8031-2E0CCE4A41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268086-0511-3F42-8D2E-D5D1A2A864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640B39B-01DF-754F-A09D-A8FB1D1F9955}"/>
              </a:ext>
            </a:extLst>
          </p:cNvPr>
          <p:cNvSpPr>
            <a:spLocks noGrp="1"/>
          </p:cNvSpPr>
          <p:nvPr>
            <p:ph type="dt" sz="half" idx="10"/>
          </p:nvPr>
        </p:nvSpPr>
        <p:spPr/>
        <p:txBody>
          <a:bodyPr/>
          <a:lstStyle/>
          <a:p>
            <a:fld id="{CC8CBEAD-F101-5641-9EAC-E4A9CED1B883}" type="datetimeFigureOut">
              <a:rPr lang="en-US" smtClean="0"/>
              <a:t>5/25/21</a:t>
            </a:fld>
            <a:endParaRPr lang="en-US"/>
          </a:p>
        </p:txBody>
      </p:sp>
      <p:sp>
        <p:nvSpPr>
          <p:cNvPr id="6" name="Footer Placeholder 5">
            <a:extLst>
              <a:ext uri="{FF2B5EF4-FFF2-40B4-BE49-F238E27FC236}">
                <a16:creationId xmlns:a16="http://schemas.microsoft.com/office/drawing/2014/main" id="{180769D1-53D7-6E41-BDAC-9390BFEA90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9A1D4C-27A6-634D-9AB6-6251FC339F5F}"/>
              </a:ext>
            </a:extLst>
          </p:cNvPr>
          <p:cNvSpPr>
            <a:spLocks noGrp="1"/>
          </p:cNvSpPr>
          <p:nvPr>
            <p:ph type="sldNum" sz="quarter" idx="12"/>
          </p:nvPr>
        </p:nvSpPr>
        <p:spPr/>
        <p:txBody>
          <a:bodyPr/>
          <a:lstStyle/>
          <a:p>
            <a:fld id="{31861EE1-F8A7-704E-B7EC-0FB3A0B6481E}" type="slidenum">
              <a:rPr lang="en-US" smtClean="0"/>
              <a:t>‹#›</a:t>
            </a:fld>
            <a:endParaRPr lang="en-US"/>
          </a:p>
        </p:txBody>
      </p:sp>
    </p:spTree>
    <p:extLst>
      <p:ext uri="{BB962C8B-B14F-4D97-AF65-F5344CB8AC3E}">
        <p14:creationId xmlns:p14="http://schemas.microsoft.com/office/powerpoint/2010/main" val="1237830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26CDA-C303-034C-8B58-14F604D9E1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BBCCAF6-B0CF-F246-AD5D-F4AFFD4E5E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C19282-3193-A743-A010-4785E84C68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8CBEAD-F101-5641-9EAC-E4A9CED1B883}" type="datetimeFigureOut">
              <a:rPr lang="en-US" smtClean="0"/>
              <a:t>5/25/21</a:t>
            </a:fld>
            <a:endParaRPr lang="en-US"/>
          </a:p>
        </p:txBody>
      </p:sp>
      <p:sp>
        <p:nvSpPr>
          <p:cNvPr id="5" name="Footer Placeholder 4">
            <a:extLst>
              <a:ext uri="{FF2B5EF4-FFF2-40B4-BE49-F238E27FC236}">
                <a16:creationId xmlns:a16="http://schemas.microsoft.com/office/drawing/2014/main" id="{86BD2FB4-B5E2-C543-A4DD-24D25AA3E7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1AFC8E-213D-BA48-B525-595D0ACB6B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61EE1-F8A7-704E-B7EC-0FB3A0B6481E}" type="slidenum">
              <a:rPr lang="en-US" smtClean="0"/>
              <a:t>‹#›</a:t>
            </a:fld>
            <a:endParaRPr lang="en-US"/>
          </a:p>
        </p:txBody>
      </p:sp>
    </p:spTree>
    <p:extLst>
      <p:ext uri="{BB962C8B-B14F-4D97-AF65-F5344CB8AC3E}">
        <p14:creationId xmlns:p14="http://schemas.microsoft.com/office/powerpoint/2010/main" val="2094765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655563-3602-E84B-90E3-16D2853887C3}"/>
              </a:ext>
            </a:extLst>
          </p:cNvPr>
          <p:cNvSpPr>
            <a:spLocks noGrp="1"/>
          </p:cNvSpPr>
          <p:nvPr>
            <p:ph type="title"/>
          </p:nvPr>
        </p:nvSpPr>
        <p:spPr>
          <a:xfrm>
            <a:off x="838200" y="750183"/>
            <a:ext cx="10515600" cy="2852737"/>
          </a:xfrm>
        </p:spPr>
        <p:txBody>
          <a:bodyPr/>
          <a:lstStyle/>
          <a:p>
            <a:r>
              <a:rPr lang="en-US" dirty="0">
                <a:latin typeface="Times New Roman" panose="02020603050405020304" pitchFamily="18" charset="0"/>
                <a:cs typeface="Times New Roman" panose="02020603050405020304" pitchFamily="18" charset="0"/>
              </a:rPr>
              <a:t>Rare cause of bilateral visual loss </a:t>
            </a:r>
          </a:p>
        </p:txBody>
      </p:sp>
      <p:sp>
        <p:nvSpPr>
          <p:cNvPr id="5" name="Text Placeholder 4">
            <a:extLst>
              <a:ext uri="{FF2B5EF4-FFF2-40B4-BE49-F238E27FC236}">
                <a16:creationId xmlns:a16="http://schemas.microsoft.com/office/drawing/2014/main" id="{0D590383-5D20-0B4F-9AE8-9784BDBC7367}"/>
              </a:ext>
            </a:extLst>
          </p:cNvPr>
          <p:cNvSpPr>
            <a:spLocks noGrp="1"/>
          </p:cNvSpPr>
          <p:nvPr>
            <p:ph type="body" idx="1"/>
          </p:nvPr>
        </p:nvSpPr>
        <p:spPr>
          <a:xfrm>
            <a:off x="3928533" y="3855686"/>
            <a:ext cx="3465689" cy="479248"/>
          </a:xfrm>
        </p:spPr>
        <p:txBody>
          <a:bodyPr/>
          <a:lstStyle/>
          <a:p>
            <a:r>
              <a:rPr lang="en-US" dirty="0">
                <a:latin typeface="Times New Roman" panose="02020603050405020304" pitchFamily="18" charset="0"/>
                <a:cs typeface="Times New Roman" panose="02020603050405020304" pitchFamily="18" charset="0"/>
              </a:rPr>
              <a:t>Presenter : Dr Sahil </a:t>
            </a:r>
            <a:r>
              <a:rPr lang="en-US" dirty="0" err="1">
                <a:latin typeface="Times New Roman" panose="02020603050405020304" pitchFamily="18" charset="0"/>
                <a:cs typeface="Times New Roman" panose="02020603050405020304" pitchFamily="18" charset="0"/>
              </a:rPr>
              <a:t>gupta</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06973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1AFBA9-9D0C-654A-AB23-75F8443A5674}"/>
              </a:ext>
            </a:extLst>
          </p:cNvPr>
          <p:cNvSpPr>
            <a:spLocks noGrp="1"/>
          </p:cNvSpPr>
          <p:nvPr>
            <p:ph idx="1"/>
          </p:nvPr>
        </p:nvSpPr>
        <p:spPr>
          <a:xfrm>
            <a:off x="266218" y="544010"/>
            <a:ext cx="11759878" cy="6146157"/>
          </a:xfrm>
        </p:spPr>
        <p:txBody>
          <a:bodyPr>
            <a:normAutofit/>
          </a:bodyPr>
          <a:lstStyle/>
          <a:p>
            <a:pPr marL="0" indent="0">
              <a:lnSpc>
                <a:spcPct val="150000"/>
              </a:lnSpc>
              <a:buNone/>
            </a:pPr>
            <a:r>
              <a:rPr lang="en-IN" sz="3600" u="sng" dirty="0">
                <a:latin typeface="Times New Roman" panose="02020603050405020304" pitchFamily="18" charset="0"/>
                <a:cs typeface="Times New Roman" panose="02020603050405020304" pitchFamily="18" charset="0"/>
              </a:rPr>
              <a:t>Pathology </a:t>
            </a:r>
            <a:endParaRPr lang="en-IN" sz="1900" u="sng" dirty="0">
              <a:latin typeface="Times New Roman" panose="02020603050405020304" pitchFamily="18" charset="0"/>
              <a:cs typeface="Times New Roman" panose="02020603050405020304" pitchFamily="18" charset="0"/>
            </a:endParaRPr>
          </a:p>
          <a:p>
            <a:pPr>
              <a:lnSpc>
                <a:spcPct val="150000"/>
              </a:lnSpc>
            </a:pPr>
            <a:r>
              <a:rPr lang="en-IN" sz="1900" dirty="0">
                <a:latin typeface="Times New Roman" panose="02020603050405020304" pitchFamily="18" charset="0"/>
                <a:cs typeface="Times New Roman" panose="02020603050405020304" pitchFamily="18" charset="0"/>
              </a:rPr>
              <a:t> Tunica media of the arterial wall in patients with IADE is affected by disruption of the internal elastic lamina, atrophy of the muscle layer, and hyalinization of connective tissue, leading to abnormal dilation of the affected blood vessel .</a:t>
            </a:r>
          </a:p>
          <a:p>
            <a:pPr>
              <a:lnSpc>
                <a:spcPct val="150000"/>
              </a:lnSpc>
            </a:pPr>
            <a:r>
              <a:rPr lang="en-IN" sz="1900" dirty="0">
                <a:latin typeface="Times New Roman" panose="02020603050405020304" pitchFamily="18" charset="0"/>
                <a:cs typeface="Times New Roman" panose="02020603050405020304" pitchFamily="18" charset="0"/>
              </a:rPr>
              <a:t>Both, the anterior and posterior cerebral circulation could be affected.</a:t>
            </a:r>
          </a:p>
          <a:p>
            <a:pPr>
              <a:lnSpc>
                <a:spcPct val="150000"/>
              </a:lnSpc>
            </a:pPr>
            <a:r>
              <a:rPr lang="en-IN" sz="1900" b="1" dirty="0">
                <a:latin typeface="Times New Roman" panose="02020603050405020304" pitchFamily="18" charset="0"/>
                <a:cs typeface="Times New Roman" panose="02020603050405020304" pitchFamily="18" charset="0"/>
              </a:rPr>
              <a:t>However, the basilar artery (BA) is by far the most common affected vessel.</a:t>
            </a:r>
            <a:endParaRPr lang="en-US" sz="1900" b="1" dirty="0">
              <a:latin typeface="Times New Roman" panose="02020603050405020304" pitchFamily="18" charset="0"/>
              <a:cs typeface="Times New Roman" panose="02020603050405020304" pitchFamily="18" charset="0"/>
            </a:endParaRPr>
          </a:p>
          <a:p>
            <a:pPr>
              <a:lnSpc>
                <a:spcPct val="150000"/>
              </a:lnSpc>
            </a:pPr>
            <a:r>
              <a:rPr lang="en-IN" sz="1900" dirty="0">
                <a:latin typeface="Times New Roman" panose="02020603050405020304" pitchFamily="18" charset="0"/>
                <a:cs typeface="Times New Roman" panose="02020603050405020304" pitchFamily="18" charset="0"/>
              </a:rPr>
              <a:t>Intracranial arterial dolichoectasia describes the presence of at least one </a:t>
            </a:r>
            <a:r>
              <a:rPr lang="en-IN" sz="1900" dirty="0" err="1">
                <a:latin typeface="Times New Roman" panose="02020603050405020304" pitchFamily="18" charset="0"/>
                <a:cs typeface="Times New Roman" panose="02020603050405020304" pitchFamily="18" charset="0"/>
              </a:rPr>
              <a:t>ectatic</a:t>
            </a:r>
            <a:r>
              <a:rPr lang="en-IN" sz="1900" dirty="0">
                <a:latin typeface="Times New Roman" panose="02020603050405020304" pitchFamily="18" charset="0"/>
                <a:cs typeface="Times New Roman" panose="02020603050405020304" pitchFamily="18" charset="0"/>
              </a:rPr>
              <a:t> and/or enlarged artery in the cerebral vasculature.</a:t>
            </a:r>
            <a:endParaRPr lang="en-US" sz="1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2899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9B7D-43C0-5142-A7DC-842ED07E8096}"/>
              </a:ext>
            </a:extLst>
          </p:cNvPr>
          <p:cNvSpPr>
            <a:spLocks noGrp="1"/>
          </p:cNvSpPr>
          <p:nvPr>
            <p:ph type="title"/>
          </p:nvPr>
        </p:nvSpPr>
        <p:spPr>
          <a:xfrm>
            <a:off x="520861" y="365125"/>
            <a:ext cx="10832939" cy="1325563"/>
          </a:xfrm>
        </p:spPr>
        <p:txBody>
          <a:bodyPr/>
          <a:lstStyle/>
          <a:p>
            <a:r>
              <a:rPr lang="en-US" u="sng" dirty="0">
                <a:latin typeface="Times New Roman" panose="02020603050405020304" pitchFamily="18" charset="0"/>
                <a:cs typeface="Times New Roman" panose="02020603050405020304" pitchFamily="18" charset="0"/>
              </a:rPr>
              <a:t>Risk factors </a:t>
            </a:r>
          </a:p>
        </p:txBody>
      </p:sp>
      <p:sp>
        <p:nvSpPr>
          <p:cNvPr id="3" name="Content Placeholder 2">
            <a:extLst>
              <a:ext uri="{FF2B5EF4-FFF2-40B4-BE49-F238E27FC236}">
                <a16:creationId xmlns:a16="http://schemas.microsoft.com/office/drawing/2014/main" id="{E8C714B1-558F-6945-868A-D9152FEB23BC}"/>
              </a:ext>
            </a:extLst>
          </p:cNvPr>
          <p:cNvSpPr>
            <a:spLocks noGrp="1"/>
          </p:cNvSpPr>
          <p:nvPr>
            <p:ph idx="1"/>
          </p:nvPr>
        </p:nvSpPr>
        <p:spPr>
          <a:xfrm>
            <a:off x="291296" y="1388438"/>
            <a:ext cx="11609407" cy="5362317"/>
          </a:xfrm>
        </p:spPr>
        <p:txBody>
          <a:bodyPr>
            <a:normAutofit/>
          </a:bodyPr>
          <a:lstStyle/>
          <a:p>
            <a:pPr>
              <a:lnSpc>
                <a:spcPct val="250000"/>
              </a:lnSpc>
            </a:pPr>
            <a:r>
              <a:rPr lang="en-IN" sz="1800" dirty="0">
                <a:latin typeface="Times New Roman" panose="02020603050405020304" pitchFamily="18" charset="0"/>
                <a:cs typeface="Times New Roman" panose="02020603050405020304" pitchFamily="18" charset="0"/>
              </a:rPr>
              <a:t>Arterial dolichoectasia seems to be related to hemodynamic and anatomical factors in the setting of individual-to-individual susceptibility for developing this arteriopathy. </a:t>
            </a:r>
          </a:p>
          <a:p>
            <a:pPr>
              <a:lnSpc>
                <a:spcPct val="250000"/>
              </a:lnSpc>
            </a:pPr>
            <a:r>
              <a:rPr lang="en-IN" sz="1800" dirty="0">
                <a:latin typeface="Times New Roman" panose="02020603050405020304" pitchFamily="18" charset="0"/>
                <a:cs typeface="Times New Roman" panose="02020603050405020304" pitchFamily="18" charset="0"/>
              </a:rPr>
              <a:t>Aging, male gender, and arterial hypertension ,Cigarette smoking, increased body-mass index, </a:t>
            </a:r>
            <a:r>
              <a:rPr lang="en-IN" sz="1800" dirty="0" err="1">
                <a:latin typeface="Times New Roman" panose="02020603050405020304" pitchFamily="18" charset="0"/>
                <a:cs typeface="Times New Roman" panose="02020603050405020304" pitchFamily="18" charset="0"/>
              </a:rPr>
              <a:t>dyslipidemia</a:t>
            </a:r>
            <a:r>
              <a:rPr lang="en-IN" sz="1800" dirty="0">
                <a:latin typeface="Times New Roman" panose="02020603050405020304" pitchFamily="18" charset="0"/>
                <a:cs typeface="Times New Roman" panose="02020603050405020304" pitchFamily="18" charset="0"/>
              </a:rPr>
              <a:t>, and diabetes mellitus are consistently associated with IADE.</a:t>
            </a:r>
          </a:p>
          <a:p>
            <a:pPr>
              <a:lnSpc>
                <a:spcPct val="250000"/>
              </a:lnSpc>
            </a:pPr>
            <a:r>
              <a:rPr lang="en-IN" sz="1800" dirty="0">
                <a:latin typeface="Times New Roman" panose="02020603050405020304" pitchFamily="18" charset="0"/>
                <a:cs typeface="Times New Roman" panose="02020603050405020304" pitchFamily="18" charset="0"/>
              </a:rPr>
              <a:t>A variety of hereditary conditions including </a:t>
            </a:r>
            <a:r>
              <a:rPr lang="en-IN" sz="1800" dirty="0" err="1">
                <a:latin typeface="Times New Roman" panose="02020603050405020304" pitchFamily="18" charset="0"/>
                <a:cs typeface="Times New Roman" panose="02020603050405020304" pitchFamily="18" charset="0"/>
              </a:rPr>
              <a:t>Marfan</a:t>
            </a:r>
            <a:r>
              <a:rPr lang="en-IN" sz="1800" dirty="0">
                <a:latin typeface="Times New Roman" panose="02020603050405020304" pitchFamily="18" charset="0"/>
                <a:cs typeface="Times New Roman" panose="02020603050405020304" pitchFamily="18" charset="0"/>
              </a:rPr>
              <a:t> syndrome, Ehlers–Danlos syndrome type IV, neurofibromatosis type 1, tuberous sclerosis complex, Fabry disease, </a:t>
            </a:r>
            <a:r>
              <a:rPr lang="en-IN" sz="1800" dirty="0" err="1">
                <a:latin typeface="Times New Roman" panose="02020603050405020304" pitchFamily="18" charset="0"/>
                <a:cs typeface="Times New Roman" panose="02020603050405020304" pitchFamily="18" charset="0"/>
              </a:rPr>
              <a:t>Pompe</a:t>
            </a:r>
            <a:r>
              <a:rPr lang="en-IN" sz="1800" dirty="0">
                <a:latin typeface="Times New Roman" panose="02020603050405020304" pitchFamily="18" charset="0"/>
                <a:cs typeface="Times New Roman" panose="02020603050405020304" pitchFamily="18" charset="0"/>
              </a:rPr>
              <a:t> disease have been associated with increased risk of IADE.</a:t>
            </a:r>
          </a:p>
          <a:p>
            <a:endParaRPr lang="en-US" dirty="0"/>
          </a:p>
        </p:txBody>
      </p:sp>
    </p:spTree>
    <p:extLst>
      <p:ext uri="{BB962C8B-B14F-4D97-AF65-F5344CB8AC3E}">
        <p14:creationId xmlns:p14="http://schemas.microsoft.com/office/powerpoint/2010/main" val="3483022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DFF0-7D90-BA4B-9F30-C01DA3795D21}"/>
              </a:ext>
            </a:extLst>
          </p:cNvPr>
          <p:cNvSpPr>
            <a:spLocks noGrp="1"/>
          </p:cNvSpPr>
          <p:nvPr>
            <p:ph type="title"/>
          </p:nvPr>
        </p:nvSpPr>
        <p:spPr>
          <a:xfrm>
            <a:off x="509286" y="636609"/>
            <a:ext cx="10763491" cy="1122744"/>
          </a:xfrm>
        </p:spPr>
        <p:txBody>
          <a:bodyPr>
            <a:normAutofit fontScale="90000"/>
          </a:bodyPr>
          <a:lstStyle/>
          <a:p>
            <a:r>
              <a:rPr lang="en-IN" u="sng" dirty="0">
                <a:latin typeface="Times New Roman" panose="02020603050405020304" pitchFamily="18" charset="0"/>
                <a:cs typeface="Times New Roman" panose="02020603050405020304" pitchFamily="18" charset="0"/>
              </a:rPr>
              <a:t>Clinical Course and Prognosis</a:t>
            </a:r>
            <a:br>
              <a:rPr lang="en-IN" b="1" dirty="0"/>
            </a:br>
            <a:endParaRPr lang="en-US" dirty="0"/>
          </a:p>
        </p:txBody>
      </p:sp>
      <p:sp>
        <p:nvSpPr>
          <p:cNvPr id="3" name="Content Placeholder 2">
            <a:extLst>
              <a:ext uri="{FF2B5EF4-FFF2-40B4-BE49-F238E27FC236}">
                <a16:creationId xmlns:a16="http://schemas.microsoft.com/office/drawing/2014/main" id="{6E85C9F6-BB19-4946-B26F-317101ADC16C}"/>
              </a:ext>
            </a:extLst>
          </p:cNvPr>
          <p:cNvSpPr>
            <a:spLocks noGrp="1"/>
          </p:cNvSpPr>
          <p:nvPr>
            <p:ph idx="1"/>
          </p:nvPr>
        </p:nvSpPr>
        <p:spPr>
          <a:xfrm>
            <a:off x="509286" y="1197981"/>
            <a:ext cx="11502092" cy="5660019"/>
          </a:xfrm>
        </p:spPr>
        <p:txBody>
          <a:bodyPr>
            <a:normAutofit/>
          </a:bodyPr>
          <a:lstStyle/>
          <a:p>
            <a:pPr marL="0" indent="0">
              <a:lnSpc>
                <a:spcPct val="250000"/>
              </a:lnSpc>
              <a:buNone/>
            </a:pPr>
            <a:r>
              <a:rPr lang="en-IN" sz="1800" dirty="0">
                <a:latin typeface="Times New Roman" panose="02020603050405020304" pitchFamily="18" charset="0"/>
                <a:cs typeface="Times New Roman" panose="02020603050405020304" pitchFamily="18" charset="0"/>
              </a:rPr>
              <a:t>Intracranial arterial dolichoectasia can be asymptomatic or may become complicated by one of the following mechanisms: </a:t>
            </a:r>
          </a:p>
          <a:p>
            <a:pPr marL="0" indent="0">
              <a:lnSpc>
                <a:spcPct val="250000"/>
              </a:lnSpc>
              <a:buNone/>
            </a:pPr>
            <a:r>
              <a:rPr lang="en-IN" sz="1800" dirty="0">
                <a:latin typeface="Times New Roman" panose="02020603050405020304" pitchFamily="18" charset="0"/>
                <a:cs typeface="Times New Roman" panose="02020603050405020304" pitchFamily="18" charset="0"/>
              </a:rPr>
              <a:t>(1) Abnormal antegrade laminar blood flow predisposing to thrombi formation with or without embolic phenomena.</a:t>
            </a:r>
          </a:p>
          <a:p>
            <a:pPr marL="0" indent="0">
              <a:lnSpc>
                <a:spcPct val="250000"/>
              </a:lnSpc>
              <a:buNone/>
            </a:pPr>
            <a:r>
              <a:rPr lang="en-IN" sz="1800" dirty="0">
                <a:latin typeface="Times New Roman" panose="02020603050405020304" pitchFamily="18" charset="0"/>
                <a:cs typeface="Times New Roman" panose="02020603050405020304" pitchFamily="18" charset="0"/>
              </a:rPr>
              <a:t>(2) Occlusion of small penetrating vessels.</a:t>
            </a:r>
          </a:p>
          <a:p>
            <a:pPr marL="0" indent="0">
              <a:lnSpc>
                <a:spcPct val="250000"/>
              </a:lnSpc>
              <a:buNone/>
            </a:pPr>
            <a:r>
              <a:rPr lang="en-IN" sz="1800" dirty="0">
                <a:latin typeface="Times New Roman" panose="02020603050405020304" pitchFamily="18" charset="0"/>
                <a:cs typeface="Times New Roman" panose="02020603050405020304" pitchFamily="18" charset="0"/>
              </a:rPr>
              <a:t>3) Compression of surrounding structures including brainstem and cranial nerves. </a:t>
            </a:r>
          </a:p>
          <a:p>
            <a:pPr marL="0" indent="0">
              <a:lnSpc>
                <a:spcPct val="250000"/>
              </a:lnSpc>
              <a:buNone/>
            </a:pPr>
            <a:r>
              <a:rPr lang="en-IN" sz="1800" dirty="0">
                <a:latin typeface="Times New Roman" panose="02020603050405020304" pitchFamily="18" charset="0"/>
                <a:cs typeface="Times New Roman" panose="02020603050405020304" pitchFamily="18" charset="0"/>
              </a:rPr>
              <a:t>(4) CSF flow obstruction with resultant hydrocephalus either by direct compression of the third ventricle .</a:t>
            </a:r>
          </a:p>
          <a:p>
            <a:pPr marL="0" indent="0">
              <a:lnSpc>
                <a:spcPct val="250000"/>
              </a:lnSpc>
              <a:buNone/>
            </a:pPr>
            <a:r>
              <a:rPr lang="en-IN" sz="1800" dirty="0">
                <a:latin typeface="Times New Roman" panose="02020603050405020304" pitchFamily="18" charset="0"/>
                <a:cs typeface="Times New Roman" panose="02020603050405020304" pitchFamily="18" charset="0"/>
              </a:rPr>
              <a:t>(5) Vessel wall rupture with catastrophic brain </a:t>
            </a:r>
            <a:r>
              <a:rPr lang="en-IN" sz="1800" dirty="0" err="1">
                <a:latin typeface="Times New Roman" panose="02020603050405020304" pitchFamily="18" charset="0"/>
                <a:cs typeface="Times New Roman" panose="02020603050405020304" pitchFamily="18" charset="0"/>
              </a:rPr>
              <a:t>hemorrhages</a:t>
            </a:r>
            <a:r>
              <a:rPr lang="en-IN"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03557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B3729E-D384-B249-A86E-E0B6FD6BE70C}"/>
              </a:ext>
            </a:extLst>
          </p:cNvPr>
          <p:cNvSpPr>
            <a:spLocks noGrp="1"/>
          </p:cNvSpPr>
          <p:nvPr>
            <p:ph idx="1"/>
          </p:nvPr>
        </p:nvSpPr>
        <p:spPr>
          <a:xfrm>
            <a:off x="308611" y="282222"/>
            <a:ext cx="11647170" cy="6468534"/>
          </a:xfrm>
        </p:spPr>
        <p:txBody>
          <a:bodyPr>
            <a:normAutofit/>
          </a:bodyPr>
          <a:lstStyle/>
          <a:p>
            <a:pPr>
              <a:lnSpc>
                <a:spcPct val="250000"/>
              </a:lnSpc>
            </a:pPr>
            <a:r>
              <a:rPr lang="en-IN" sz="1800" dirty="0">
                <a:latin typeface="Times New Roman" panose="02020603050405020304" pitchFamily="18" charset="0"/>
                <a:cs typeface="Times New Roman" panose="02020603050405020304" pitchFamily="18" charset="0"/>
              </a:rPr>
              <a:t>A systematic review with IADE determined the 5-year risk rate for brain infarction (17.6%), brainstem compression (10.3%), transient ischemic attack (10.1%), </a:t>
            </a:r>
            <a:r>
              <a:rPr lang="en-IN" sz="1800" dirty="0" err="1">
                <a:latin typeface="Times New Roman" panose="02020603050405020304" pitchFamily="18" charset="0"/>
                <a:cs typeface="Times New Roman" panose="02020603050405020304" pitchFamily="18" charset="0"/>
              </a:rPr>
              <a:t>hemorrhagic</a:t>
            </a:r>
            <a:r>
              <a:rPr lang="en-IN" sz="1800" dirty="0">
                <a:latin typeface="Times New Roman" panose="02020603050405020304" pitchFamily="18" charset="0"/>
                <a:cs typeface="Times New Roman" panose="02020603050405020304" pitchFamily="18" charset="0"/>
              </a:rPr>
              <a:t> stroke (4.7%), hydrocephalus (3.3%), and subarachnoid </a:t>
            </a:r>
            <a:r>
              <a:rPr lang="en-IN" sz="1800" dirty="0" err="1">
                <a:latin typeface="Times New Roman" panose="02020603050405020304" pitchFamily="18" charset="0"/>
                <a:cs typeface="Times New Roman" panose="02020603050405020304" pitchFamily="18" charset="0"/>
              </a:rPr>
              <a:t>hemorrhage</a:t>
            </a:r>
            <a:r>
              <a:rPr lang="en-IN" sz="1800" dirty="0">
                <a:latin typeface="Times New Roman" panose="02020603050405020304" pitchFamily="18" charset="0"/>
                <a:cs typeface="Times New Roman" panose="02020603050405020304" pitchFamily="18" charset="0"/>
              </a:rPr>
              <a:t> (2.6%) .</a:t>
            </a:r>
          </a:p>
          <a:p>
            <a:pPr>
              <a:lnSpc>
                <a:spcPct val="250000"/>
              </a:lnSpc>
            </a:pPr>
            <a:r>
              <a:rPr lang="en-IN" sz="1800" dirty="0">
                <a:latin typeface="Times New Roman" panose="02020603050405020304" pitchFamily="18" charset="0"/>
                <a:cs typeface="Times New Roman" panose="02020603050405020304" pitchFamily="18" charset="0"/>
              </a:rPr>
              <a:t>Among individuals with newly diagnosed IADE, it is recommended to screen for other potentially fatal arterial disorders including intracranial saccular aneurysms, abdominal aortic aneurysms, and coronary artery disease .</a:t>
            </a:r>
          </a:p>
          <a:p>
            <a:pPr>
              <a:lnSpc>
                <a:spcPct val="250000"/>
              </a:lnSpc>
            </a:pPr>
            <a:r>
              <a:rPr lang="en-IN" sz="1800" dirty="0">
                <a:latin typeface="Times New Roman" panose="02020603050405020304" pitchFamily="18" charset="0"/>
                <a:cs typeface="Times New Roman" panose="02020603050405020304" pitchFamily="18" charset="0"/>
              </a:rPr>
              <a:t>In young subjects and in those without vascular risk factors, primary predisposing conditions should be considered (i.e., </a:t>
            </a:r>
            <a:r>
              <a:rPr lang="en-IN" sz="1800" dirty="0" err="1">
                <a:latin typeface="Times New Roman" panose="02020603050405020304" pitchFamily="18" charset="0"/>
                <a:cs typeface="Times New Roman" panose="02020603050405020304" pitchFamily="18" charset="0"/>
              </a:rPr>
              <a:t>Marfan’s</a:t>
            </a:r>
            <a:r>
              <a:rPr lang="en-IN" sz="1800" dirty="0">
                <a:latin typeface="Times New Roman" panose="02020603050405020304" pitchFamily="18" charset="0"/>
                <a:cs typeface="Times New Roman" panose="02020603050405020304" pitchFamily="18" charset="0"/>
              </a:rPr>
              <a:t>, Fabry’s, adult-onset </a:t>
            </a:r>
            <a:r>
              <a:rPr lang="en-IN" sz="1800" dirty="0" err="1">
                <a:latin typeface="Times New Roman" panose="02020603050405020304" pitchFamily="18" charset="0"/>
                <a:cs typeface="Times New Roman" panose="02020603050405020304" pitchFamily="18" charset="0"/>
              </a:rPr>
              <a:t>Pompe’s</a:t>
            </a:r>
            <a:r>
              <a:rPr lang="en-IN" sz="1800" dirty="0">
                <a:latin typeface="Times New Roman" panose="02020603050405020304" pitchFamily="18" charset="0"/>
                <a:cs typeface="Times New Roman" panose="02020603050405020304" pitchFamily="18" charset="0"/>
              </a:rPr>
              <a:t> disease).</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132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173E09-22DF-6649-A708-A4E8478DDFD0}"/>
              </a:ext>
            </a:extLst>
          </p:cNvPr>
          <p:cNvSpPr>
            <a:spLocks noGrp="1"/>
          </p:cNvSpPr>
          <p:nvPr>
            <p:ph idx="1"/>
          </p:nvPr>
        </p:nvSpPr>
        <p:spPr>
          <a:xfrm>
            <a:off x="433086" y="633433"/>
            <a:ext cx="10515600" cy="4351338"/>
          </a:xfrm>
        </p:spPr>
        <p:txBody>
          <a:bodyPr/>
          <a:lstStyle/>
          <a:p>
            <a:r>
              <a:rPr lang="en-US" dirty="0">
                <a:solidFill>
                  <a:srgbClr val="C00000"/>
                </a:solidFill>
              </a:rPr>
              <a:t>IADE involving anterior circulation is less commonly seen as compared to posterior circulation .</a:t>
            </a:r>
          </a:p>
          <a:p>
            <a:endParaRPr lang="en-US" dirty="0"/>
          </a:p>
          <a:p>
            <a:endParaRPr lang="en-US" dirty="0"/>
          </a:p>
        </p:txBody>
      </p:sp>
      <p:pic>
        <p:nvPicPr>
          <p:cNvPr id="4" name="Picture 3">
            <a:extLst>
              <a:ext uri="{FF2B5EF4-FFF2-40B4-BE49-F238E27FC236}">
                <a16:creationId xmlns:a16="http://schemas.microsoft.com/office/drawing/2014/main" id="{F11AC668-FE09-6A4B-A151-243E21F03E0C}"/>
              </a:ext>
            </a:extLst>
          </p:cNvPr>
          <p:cNvPicPr>
            <a:picLocks noChangeAspect="1"/>
          </p:cNvPicPr>
          <p:nvPr/>
        </p:nvPicPr>
        <p:blipFill>
          <a:blip r:embed="rId2"/>
          <a:stretch>
            <a:fillRect/>
          </a:stretch>
        </p:blipFill>
        <p:spPr>
          <a:xfrm>
            <a:off x="433086" y="1405889"/>
            <a:ext cx="10622115" cy="5293843"/>
          </a:xfrm>
          <a:prstGeom prst="rect">
            <a:avLst/>
          </a:prstGeom>
        </p:spPr>
      </p:pic>
      <p:sp>
        <p:nvSpPr>
          <p:cNvPr id="5" name="Oval 4">
            <a:extLst>
              <a:ext uri="{FF2B5EF4-FFF2-40B4-BE49-F238E27FC236}">
                <a16:creationId xmlns:a16="http://schemas.microsoft.com/office/drawing/2014/main" id="{03560057-9D89-544D-A1D7-ABF055BA7EB1}"/>
              </a:ext>
            </a:extLst>
          </p:cNvPr>
          <p:cNvSpPr/>
          <p:nvPr/>
        </p:nvSpPr>
        <p:spPr>
          <a:xfrm>
            <a:off x="433086" y="1714500"/>
            <a:ext cx="10515600" cy="18516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A7584483-5377-4C4A-BB3D-E91E4E4527EE}"/>
              </a:ext>
            </a:extLst>
          </p:cNvPr>
          <p:cNvCxnSpPr>
            <a:cxnSpLocks/>
          </p:cNvCxnSpPr>
          <p:nvPr/>
        </p:nvCxnSpPr>
        <p:spPr>
          <a:xfrm>
            <a:off x="2560320" y="5452110"/>
            <a:ext cx="277749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92852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B15D2-664F-DA4E-9AEA-75E9C1BF09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1CC403-48FA-9149-B1BE-C624944666C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6CFC09E-1748-6048-9949-232EA69245EF}"/>
              </a:ext>
            </a:extLst>
          </p:cNvPr>
          <p:cNvPicPr>
            <a:picLocks noChangeAspect="1"/>
          </p:cNvPicPr>
          <p:nvPr/>
        </p:nvPicPr>
        <p:blipFill>
          <a:blip r:embed="rId2"/>
          <a:stretch>
            <a:fillRect/>
          </a:stretch>
        </p:blipFill>
        <p:spPr>
          <a:xfrm>
            <a:off x="0" y="46299"/>
            <a:ext cx="11948932" cy="6765402"/>
          </a:xfrm>
          <a:prstGeom prst="rect">
            <a:avLst/>
          </a:prstGeom>
        </p:spPr>
      </p:pic>
      <p:sp>
        <p:nvSpPr>
          <p:cNvPr id="5" name="Oval 4">
            <a:extLst>
              <a:ext uri="{FF2B5EF4-FFF2-40B4-BE49-F238E27FC236}">
                <a16:creationId xmlns:a16="http://schemas.microsoft.com/office/drawing/2014/main" id="{7AD672B9-954A-4B4F-AE23-E81EFCA5651B}"/>
              </a:ext>
            </a:extLst>
          </p:cNvPr>
          <p:cNvSpPr/>
          <p:nvPr/>
        </p:nvSpPr>
        <p:spPr>
          <a:xfrm>
            <a:off x="1097280" y="3771900"/>
            <a:ext cx="7932420" cy="110871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3982A78-0594-2444-A0BA-AF4BC183CF6A}"/>
              </a:ext>
            </a:extLst>
          </p:cNvPr>
          <p:cNvSpPr/>
          <p:nvPr/>
        </p:nvSpPr>
        <p:spPr>
          <a:xfrm>
            <a:off x="838200" y="3851910"/>
            <a:ext cx="7780020" cy="9258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A6A90B2-CB58-6343-89DE-4BEDC9265F4C}"/>
              </a:ext>
            </a:extLst>
          </p:cNvPr>
          <p:cNvSpPr/>
          <p:nvPr/>
        </p:nvSpPr>
        <p:spPr>
          <a:xfrm>
            <a:off x="1249680" y="803910"/>
            <a:ext cx="10328910" cy="7848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349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6D821E-4D50-1D49-AEBD-F9FCFCC04A21}"/>
              </a:ext>
            </a:extLst>
          </p:cNvPr>
          <p:cNvSpPr>
            <a:spLocks noGrp="1"/>
          </p:cNvSpPr>
          <p:nvPr>
            <p:ph idx="1"/>
          </p:nvPr>
        </p:nvSpPr>
        <p:spPr>
          <a:xfrm>
            <a:off x="276577" y="869244"/>
            <a:ext cx="11638845" cy="5870222"/>
          </a:xfrm>
        </p:spPr>
        <p:txBody>
          <a:bodyPr>
            <a:normAutofit/>
          </a:bodyPr>
          <a:lstStyle/>
          <a:p>
            <a:pPr>
              <a:lnSpc>
                <a:spcPct val="250000"/>
              </a:lnSpc>
            </a:pPr>
            <a:r>
              <a:rPr lang="en-US" sz="1800" dirty="0">
                <a:latin typeface="Times New Roman" panose="02020603050405020304" pitchFamily="18" charset="0"/>
                <a:cs typeface="Times New Roman" panose="02020603050405020304" pitchFamily="18" charset="0"/>
              </a:rPr>
              <a:t>In this case series, </a:t>
            </a:r>
            <a:r>
              <a:rPr lang="en-IN" sz="1800" dirty="0">
                <a:latin typeface="Times New Roman" panose="02020603050405020304" pitchFamily="18" charset="0"/>
                <a:cs typeface="Times New Roman" panose="02020603050405020304" pitchFamily="18" charset="0"/>
              </a:rPr>
              <a:t>10 patients with this condition were identified.</a:t>
            </a:r>
          </a:p>
          <a:p>
            <a:pPr>
              <a:lnSpc>
                <a:spcPct val="250000"/>
              </a:lnSpc>
            </a:pPr>
            <a:r>
              <a:rPr lang="en-IN" sz="1800" b="1" dirty="0">
                <a:latin typeface="Times New Roman" panose="02020603050405020304" pitchFamily="18" charset="0"/>
                <a:cs typeface="Times New Roman" panose="02020603050405020304" pitchFamily="18" charset="0"/>
              </a:rPr>
              <a:t>The carotid artery was involved in seven patients and the basilar in three. </a:t>
            </a:r>
          </a:p>
          <a:p>
            <a:pPr>
              <a:lnSpc>
                <a:spcPct val="250000"/>
              </a:lnSpc>
            </a:pPr>
            <a:r>
              <a:rPr lang="en-IN" sz="1800" dirty="0">
                <a:latin typeface="Times New Roman" panose="02020603050405020304" pitchFamily="18" charset="0"/>
                <a:cs typeface="Times New Roman" panose="02020603050405020304" pitchFamily="18" charset="0"/>
              </a:rPr>
              <a:t>Four patients presented with a unilateral optic neuropathy, one with bilateral optic neuropathy, three had a chiasmal syndrome, and two an optic tract syndrome. </a:t>
            </a:r>
          </a:p>
          <a:p>
            <a:pPr>
              <a:lnSpc>
                <a:spcPct val="250000"/>
              </a:lnSpc>
            </a:pPr>
            <a:r>
              <a:rPr lang="en-IN" sz="1800" dirty="0">
                <a:latin typeface="Times New Roman" panose="02020603050405020304" pitchFamily="18" charset="0"/>
                <a:cs typeface="Times New Roman" panose="02020603050405020304" pitchFamily="18" charset="0"/>
              </a:rPr>
              <a:t>Patterns of visual loss varied depending on the site of compression. The most common pattern in patients with optic neuropathy was nasal field loss. </a:t>
            </a:r>
          </a:p>
          <a:p>
            <a:pPr>
              <a:lnSpc>
                <a:spcPct val="200000"/>
              </a:lnSpc>
            </a:pPr>
            <a:endParaRPr lang="en-IN" sz="18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05220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FC111D-2946-FD4A-ABBD-F3B6726CD13E}"/>
              </a:ext>
            </a:extLst>
          </p:cNvPr>
          <p:cNvSpPr>
            <a:spLocks noGrp="1"/>
          </p:cNvSpPr>
          <p:nvPr>
            <p:ph idx="1"/>
          </p:nvPr>
        </p:nvSpPr>
        <p:spPr>
          <a:xfrm>
            <a:off x="349956" y="417689"/>
            <a:ext cx="11424355" cy="6016978"/>
          </a:xfrm>
        </p:spPr>
        <p:txBody>
          <a:bodyPr>
            <a:normAutofit/>
          </a:bodyPr>
          <a:lstStyle/>
          <a:p>
            <a:pPr>
              <a:lnSpc>
                <a:spcPct val="250000"/>
              </a:lnSpc>
            </a:pPr>
            <a:r>
              <a:rPr lang="en-IN" sz="1800" dirty="0">
                <a:latin typeface="Times New Roman" panose="02020603050405020304" pitchFamily="18" charset="0"/>
                <a:cs typeface="Times New Roman" panose="02020603050405020304" pitchFamily="18" charset="0"/>
              </a:rPr>
              <a:t>In all 10 patients initial management was observational. One patient experienced progressive visual loss that prompted surgical intervention which resulted in subsequent improvement of vision . </a:t>
            </a:r>
          </a:p>
          <a:p>
            <a:pPr>
              <a:lnSpc>
                <a:spcPct val="250000"/>
              </a:lnSpc>
            </a:pPr>
            <a:r>
              <a:rPr lang="en-IN" sz="1800" dirty="0">
                <a:latin typeface="Times New Roman" panose="02020603050405020304" pitchFamily="18" charset="0"/>
                <a:cs typeface="Times New Roman" panose="02020603050405020304" pitchFamily="18" charset="0"/>
              </a:rPr>
              <a:t>In the remainder, follow up at regular intervals were done. </a:t>
            </a:r>
          </a:p>
          <a:p>
            <a:pPr>
              <a:lnSpc>
                <a:spcPct val="250000"/>
              </a:lnSpc>
            </a:pPr>
            <a:r>
              <a:rPr lang="en-IN" sz="1800" dirty="0">
                <a:latin typeface="Times New Roman" panose="02020603050405020304" pitchFamily="18" charset="0"/>
                <a:cs typeface="Times New Roman" panose="02020603050405020304" pitchFamily="18" charset="0"/>
              </a:rPr>
              <a:t>For most patients with this disorder conservative management is appropriate as progression is extremely slow and the degree of visual loss is not disabling.</a:t>
            </a:r>
          </a:p>
          <a:p>
            <a:pPr>
              <a:lnSpc>
                <a:spcPct val="250000"/>
              </a:lnSpc>
            </a:pPr>
            <a:r>
              <a:rPr lang="en-IN" sz="1800" dirty="0">
                <a:latin typeface="Times New Roman" panose="02020603050405020304" pitchFamily="18" charset="0"/>
                <a:cs typeface="Times New Roman" panose="02020603050405020304" pitchFamily="18" charset="0"/>
              </a:rPr>
              <a:t>In patients with more rapidly progressive visual loss, surgical intervention may be effective in reversing the visual loss and preventing further deterioration.</a:t>
            </a:r>
          </a:p>
          <a:p>
            <a:endParaRPr lang="en-US" dirty="0"/>
          </a:p>
        </p:txBody>
      </p:sp>
    </p:spTree>
    <p:extLst>
      <p:ext uri="{BB962C8B-B14F-4D97-AF65-F5344CB8AC3E}">
        <p14:creationId xmlns:p14="http://schemas.microsoft.com/office/powerpoint/2010/main" val="1867852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31F99-C255-BE4D-8B7C-3EEFA0B70A70}"/>
              </a:ext>
            </a:extLst>
          </p:cNvPr>
          <p:cNvSpPr>
            <a:spLocks noGrp="1"/>
          </p:cNvSpPr>
          <p:nvPr>
            <p:ph type="title"/>
          </p:nvPr>
        </p:nvSpPr>
        <p:spPr>
          <a:xfrm>
            <a:off x="393539" y="365125"/>
            <a:ext cx="10960261" cy="1325563"/>
          </a:xfrm>
        </p:spPr>
        <p:txBody>
          <a:bodyPr/>
          <a:lstStyle/>
          <a:p>
            <a:r>
              <a:rPr lang="en-US" u="sng" dirty="0">
                <a:latin typeface="Times New Roman" panose="02020603050405020304" pitchFamily="18" charset="0"/>
                <a:cs typeface="Times New Roman" panose="02020603050405020304" pitchFamily="18" charset="0"/>
              </a:rPr>
              <a:t>Conclusion</a:t>
            </a:r>
            <a:r>
              <a:rPr lang="en-US" dirty="0"/>
              <a:t> </a:t>
            </a:r>
          </a:p>
        </p:txBody>
      </p:sp>
      <p:sp>
        <p:nvSpPr>
          <p:cNvPr id="3" name="Content Placeholder 2">
            <a:extLst>
              <a:ext uri="{FF2B5EF4-FFF2-40B4-BE49-F238E27FC236}">
                <a16:creationId xmlns:a16="http://schemas.microsoft.com/office/drawing/2014/main" id="{238DB609-CB4F-A54C-9F3E-62D25F96EDE5}"/>
              </a:ext>
            </a:extLst>
          </p:cNvPr>
          <p:cNvSpPr>
            <a:spLocks noGrp="1"/>
          </p:cNvSpPr>
          <p:nvPr>
            <p:ph idx="1"/>
          </p:nvPr>
        </p:nvSpPr>
        <p:spPr>
          <a:xfrm>
            <a:off x="393539" y="1825625"/>
            <a:ext cx="11662994" cy="4351338"/>
          </a:xfrm>
        </p:spPr>
        <p:txBody>
          <a:bodyPr>
            <a:normAutofit/>
          </a:bodyPr>
          <a:lstStyle/>
          <a:p>
            <a:pPr marL="0" indent="0">
              <a:lnSpc>
                <a:spcPct val="250000"/>
              </a:lnSpc>
              <a:buNone/>
            </a:pPr>
            <a:r>
              <a:rPr lang="en-US" sz="1600" dirty="0">
                <a:latin typeface="Times New Roman" panose="02020603050405020304" pitchFamily="18" charset="0"/>
                <a:cs typeface="Times New Roman" panose="02020603050405020304" pitchFamily="18" charset="0"/>
              </a:rPr>
              <a:t>Intracranial ICA dolichoectasia causing bilateral optic neuropathy is a rare presentation occurring </a:t>
            </a:r>
            <a:r>
              <a:rPr lang="en-IN" sz="1600" dirty="0">
                <a:latin typeface="Times New Roman" panose="02020603050405020304" pitchFamily="18" charset="0"/>
                <a:cs typeface="Times New Roman" panose="02020603050405020304" pitchFamily="18" charset="0"/>
              </a:rPr>
              <a:t>due to simultaneous compression of the adjacent non-crossing fibres of both optic nerves. In the past, dolichoectatic compression was diagnosed by surgical exploration in most cases. MRI Brain with angiography of head and neck vessels becomes the diagnostic modality of choice without the risk of any invasive procedure.</a:t>
            </a:r>
            <a:r>
              <a:rPr lang="en-IN" sz="1600" dirty="0"/>
              <a:t> </a:t>
            </a:r>
            <a:r>
              <a:rPr lang="en-IN" sz="1600" dirty="0">
                <a:latin typeface="Times New Roman" panose="02020603050405020304" pitchFamily="18" charset="0"/>
                <a:cs typeface="Times New Roman" panose="02020603050405020304" pitchFamily="18" charset="0"/>
              </a:rPr>
              <a:t>This increased ability to diagnose this condition radiographically should be matched with a heightened awareness of the disorder by the clinician. Early detection and timely intervention can yield reversal in vision loss and prevents any further </a:t>
            </a:r>
            <a:r>
              <a:rPr lang="en-IN" sz="1600" dirty="0" err="1">
                <a:latin typeface="Times New Roman" panose="02020603050405020304" pitchFamily="18" charset="0"/>
                <a:cs typeface="Times New Roman" panose="02020603050405020304" pitchFamily="18" charset="0"/>
              </a:rPr>
              <a:t>deteoriation</a:t>
            </a:r>
            <a:r>
              <a:rPr lang="en-IN"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0252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9FEEA5-AF6B-6C48-9742-5976BE368641}"/>
              </a:ext>
            </a:extLst>
          </p:cNvPr>
          <p:cNvSpPr>
            <a:spLocks noGrp="1"/>
          </p:cNvSpPr>
          <p:nvPr>
            <p:ph type="title"/>
          </p:nvPr>
        </p:nvSpPr>
        <p:spPr>
          <a:xfrm>
            <a:off x="3714044" y="2387072"/>
            <a:ext cx="3589867" cy="1259240"/>
          </a:xfrm>
        </p:spPr>
        <p:txBody>
          <a:bodyPr/>
          <a:lstStyle/>
          <a:p>
            <a:r>
              <a:rPr lang="en-US" dirty="0">
                <a:latin typeface="Times New Roman" panose="02020603050405020304" pitchFamily="18" charset="0"/>
                <a:cs typeface="Times New Roman" panose="02020603050405020304" pitchFamily="18" charset="0"/>
              </a:rPr>
              <a:t>Thank you </a:t>
            </a:r>
          </a:p>
        </p:txBody>
      </p:sp>
    </p:spTree>
    <p:extLst>
      <p:ext uri="{BB962C8B-B14F-4D97-AF65-F5344CB8AC3E}">
        <p14:creationId xmlns:p14="http://schemas.microsoft.com/office/powerpoint/2010/main" val="609161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2035C-87DA-5641-BA02-8163B0879F60}"/>
              </a:ext>
            </a:extLst>
          </p:cNvPr>
          <p:cNvSpPr>
            <a:spLocks noGrp="1"/>
          </p:cNvSpPr>
          <p:nvPr>
            <p:ph type="title"/>
          </p:nvPr>
        </p:nvSpPr>
        <p:spPr>
          <a:xfrm>
            <a:off x="411544" y="150637"/>
            <a:ext cx="10840656" cy="1012262"/>
          </a:xfrm>
        </p:spPr>
        <p:txBody>
          <a:bodyPr/>
          <a:lstStyle/>
          <a:p>
            <a:r>
              <a:rPr lang="en-US" u="sng" dirty="0">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E66D8169-2E77-E547-BD29-3FE08A1A1FC4}"/>
              </a:ext>
            </a:extLst>
          </p:cNvPr>
          <p:cNvSpPr>
            <a:spLocks noGrp="1"/>
          </p:cNvSpPr>
          <p:nvPr>
            <p:ph idx="1"/>
          </p:nvPr>
        </p:nvSpPr>
        <p:spPr>
          <a:xfrm>
            <a:off x="142397" y="564445"/>
            <a:ext cx="11907206" cy="5971820"/>
          </a:xfrm>
        </p:spPr>
        <p:txBody>
          <a:bodyPr>
            <a:normAutofit/>
          </a:bodyPr>
          <a:lstStyle/>
          <a:p>
            <a:pPr>
              <a:lnSpc>
                <a:spcPct val="300000"/>
              </a:lnSpc>
            </a:pPr>
            <a:r>
              <a:rPr lang="en-US" sz="1800" dirty="0">
                <a:latin typeface="Times New Roman" panose="02020603050405020304" pitchFamily="18" charset="0"/>
                <a:cs typeface="Times New Roman" panose="02020603050405020304" pitchFamily="18" charset="0"/>
              </a:rPr>
              <a:t>Case of 48 year old male presented complaints of </a:t>
            </a:r>
            <a:r>
              <a:rPr lang="en-US" sz="1800" dirty="0" err="1">
                <a:latin typeface="Times New Roman" panose="02020603050405020304" pitchFamily="18" charset="0"/>
                <a:cs typeface="Times New Roman" panose="02020603050405020304" pitchFamily="18" charset="0"/>
              </a:rPr>
              <a:t>dimunition</a:t>
            </a:r>
            <a:r>
              <a:rPr lang="en-US" sz="1800" dirty="0">
                <a:latin typeface="Times New Roman" panose="02020603050405020304" pitchFamily="18" charset="0"/>
                <a:cs typeface="Times New Roman" panose="02020603050405020304" pitchFamily="18" charset="0"/>
              </a:rPr>
              <a:t> of vision in his left eye since 1 year, insidious in onset ,initially involving his nasal aspect of the visual field of the left eye and gradually progressed to involve all quadrants of left eye visual field . </a:t>
            </a:r>
          </a:p>
          <a:p>
            <a:pPr>
              <a:lnSpc>
                <a:spcPct val="300000"/>
              </a:lnSpc>
            </a:pPr>
            <a:r>
              <a:rPr lang="en-US" sz="1800" dirty="0">
                <a:latin typeface="Times New Roman" panose="02020603050405020304" pitchFamily="18" charset="0"/>
                <a:cs typeface="Times New Roman" panose="02020603050405020304" pitchFamily="18" charset="0"/>
              </a:rPr>
              <a:t>After 6 months of onset of symptoms , he developed </a:t>
            </a:r>
            <a:r>
              <a:rPr lang="en-US" sz="1800" dirty="0" err="1">
                <a:latin typeface="Times New Roman" panose="02020603050405020304" pitchFamily="18" charset="0"/>
                <a:cs typeface="Times New Roman" panose="02020603050405020304" pitchFamily="18" charset="0"/>
              </a:rPr>
              <a:t>dimunition</a:t>
            </a:r>
            <a:r>
              <a:rPr lang="en-US" sz="1800" dirty="0">
                <a:latin typeface="Times New Roman" panose="02020603050405020304" pitchFamily="18" charset="0"/>
                <a:cs typeface="Times New Roman" panose="02020603050405020304" pitchFamily="18" charset="0"/>
              </a:rPr>
              <a:t> of vision in his right eye, insidious in onset , which involved his nasal aspect of the visual field of the right eye , static with sparing of the outer aspect of the visual field of right eye.</a:t>
            </a:r>
            <a:endParaRPr lang="en-US" sz="2000" dirty="0">
              <a:latin typeface="Times New Roman" panose="02020603050405020304" pitchFamily="18" charset="0"/>
              <a:cs typeface="Times New Roman" panose="02020603050405020304" pitchFamily="18" charset="0"/>
            </a:endParaRPr>
          </a:p>
          <a:p>
            <a:pPr>
              <a:lnSpc>
                <a:spcPct val="100000"/>
              </a:lnSpc>
            </a:pPr>
            <a:endParaRPr lang="en-US"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4D8351B-7B67-BB45-AB4A-D7D4D11F2E5E}"/>
              </a:ext>
            </a:extLst>
          </p:cNvPr>
          <p:cNvSpPr txBox="1"/>
          <p:nvPr/>
        </p:nvSpPr>
        <p:spPr>
          <a:xfrm>
            <a:off x="12383911" y="45720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69276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E0633C-F905-2041-ABA6-5957166F5CFF}"/>
              </a:ext>
            </a:extLst>
          </p:cNvPr>
          <p:cNvSpPr>
            <a:spLocks noGrp="1"/>
          </p:cNvSpPr>
          <p:nvPr>
            <p:ph idx="1"/>
          </p:nvPr>
        </p:nvSpPr>
        <p:spPr>
          <a:xfrm>
            <a:off x="253999" y="541866"/>
            <a:ext cx="11825111" cy="6175022"/>
          </a:xfrm>
        </p:spPr>
        <p:txBody>
          <a:bodyPr>
            <a:normAutofit lnSpcReduction="10000"/>
          </a:bodyPr>
          <a:lstStyle/>
          <a:p>
            <a:pPr marL="0" indent="0">
              <a:lnSpc>
                <a:spcPct val="200000"/>
              </a:lnSpc>
              <a:buNone/>
            </a:pPr>
            <a:r>
              <a:rPr lang="en-US" sz="1900" b="1" dirty="0">
                <a:latin typeface="Times New Roman" panose="02020603050405020304" pitchFamily="18" charset="0"/>
                <a:cs typeface="Times New Roman" panose="02020603050405020304" pitchFamily="18" charset="0"/>
              </a:rPr>
              <a:t>There was no history of :</a:t>
            </a:r>
          </a:p>
          <a:p>
            <a:pPr>
              <a:lnSpc>
                <a:spcPct val="200000"/>
              </a:lnSpc>
            </a:pPr>
            <a:r>
              <a:rPr lang="en-US" sz="1900" dirty="0">
                <a:latin typeface="Times New Roman" panose="02020603050405020304" pitchFamily="18" charset="0"/>
                <a:cs typeface="Times New Roman" panose="02020603050405020304" pitchFamily="18" charset="0"/>
              </a:rPr>
              <a:t>Painful eye movements ,headache, orbital pain, double vision. </a:t>
            </a:r>
          </a:p>
          <a:p>
            <a:pPr>
              <a:lnSpc>
                <a:spcPct val="200000"/>
              </a:lnSpc>
            </a:pPr>
            <a:r>
              <a:rPr lang="en-US" sz="1900" dirty="0">
                <a:latin typeface="Times New Roman" panose="02020603050405020304" pitchFamily="18" charset="0"/>
                <a:cs typeface="Times New Roman" panose="02020603050405020304" pitchFamily="18" charset="0"/>
              </a:rPr>
              <a:t>Ocular trauma.</a:t>
            </a:r>
          </a:p>
          <a:p>
            <a:pPr>
              <a:lnSpc>
                <a:spcPct val="200000"/>
              </a:lnSpc>
            </a:pPr>
            <a:r>
              <a:rPr lang="en-US" sz="1900" dirty="0">
                <a:latin typeface="Times New Roman" panose="02020603050405020304" pitchFamily="18" charset="0"/>
                <a:cs typeface="Times New Roman" panose="02020603050405020304" pitchFamily="18" charset="0"/>
              </a:rPr>
              <a:t>Motor weakness or sensory complaints.</a:t>
            </a:r>
          </a:p>
          <a:p>
            <a:pPr>
              <a:lnSpc>
                <a:spcPct val="200000"/>
              </a:lnSpc>
            </a:pPr>
            <a:r>
              <a:rPr lang="en-US" sz="1900" dirty="0">
                <a:latin typeface="Times New Roman" panose="02020603050405020304" pitchFamily="18" charset="0"/>
                <a:cs typeface="Times New Roman" panose="02020603050405020304" pitchFamily="18" charset="0"/>
              </a:rPr>
              <a:t>His bladder and bowel function was normal. </a:t>
            </a:r>
          </a:p>
          <a:p>
            <a:pPr>
              <a:lnSpc>
                <a:spcPct val="200000"/>
              </a:lnSpc>
            </a:pPr>
            <a:r>
              <a:rPr lang="en-US" sz="1900" dirty="0">
                <a:latin typeface="Times New Roman" panose="02020603050405020304" pitchFamily="18" charset="0"/>
                <a:cs typeface="Times New Roman" panose="02020603050405020304" pitchFamily="18" charset="0"/>
              </a:rPr>
              <a:t>The above complaints were not associated with any preceding viral illness and autoimmune etiology . </a:t>
            </a:r>
          </a:p>
          <a:p>
            <a:pPr>
              <a:lnSpc>
                <a:spcPct val="200000"/>
              </a:lnSpc>
            </a:pPr>
            <a:r>
              <a:rPr lang="en-US" sz="1900" dirty="0">
                <a:latin typeface="Times New Roman" panose="02020603050405020304" pitchFamily="18" charset="0"/>
                <a:cs typeface="Times New Roman" panose="02020603050405020304" pitchFamily="18" charset="0"/>
              </a:rPr>
              <a:t>There was no history of any weight loss, any drug intake, alcohol , toxin or radiation exposure. </a:t>
            </a:r>
          </a:p>
          <a:p>
            <a:pPr>
              <a:lnSpc>
                <a:spcPct val="200000"/>
              </a:lnSpc>
            </a:pPr>
            <a:r>
              <a:rPr lang="en-US" sz="1900" dirty="0">
                <a:latin typeface="Times New Roman" panose="02020603050405020304" pitchFamily="18" charset="0"/>
                <a:cs typeface="Times New Roman" panose="02020603050405020304" pitchFamily="18" charset="0"/>
              </a:rPr>
              <a:t>Patient is known hypertensive since 4 years , non diabetic</a:t>
            </a:r>
            <a:r>
              <a:rPr lang="en-IN" sz="1900" dirty="0">
                <a:latin typeface="Times New Roman" panose="02020603050405020304" pitchFamily="18" charset="0"/>
                <a:cs typeface="Times New Roman" panose="02020603050405020304" pitchFamily="18" charset="0"/>
              </a:rPr>
              <a:t>, and he had no other symptoms apart from </a:t>
            </a:r>
            <a:r>
              <a:rPr lang="en-US" sz="1900" dirty="0">
                <a:latin typeface="Times New Roman" panose="02020603050405020304" pitchFamily="18" charset="0"/>
                <a:cs typeface="Times New Roman" panose="02020603050405020304" pitchFamily="18" charset="0"/>
              </a:rPr>
              <a:t>diminished vision.</a:t>
            </a:r>
          </a:p>
          <a:p>
            <a:endParaRPr lang="en-US" dirty="0"/>
          </a:p>
        </p:txBody>
      </p:sp>
    </p:spTree>
    <p:extLst>
      <p:ext uri="{BB962C8B-B14F-4D97-AF65-F5344CB8AC3E}">
        <p14:creationId xmlns:p14="http://schemas.microsoft.com/office/powerpoint/2010/main" val="320602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B370A0-8288-994D-A516-23CE0D0BBC8C}"/>
              </a:ext>
            </a:extLst>
          </p:cNvPr>
          <p:cNvSpPr>
            <a:spLocks noGrp="1"/>
          </p:cNvSpPr>
          <p:nvPr>
            <p:ph idx="1"/>
          </p:nvPr>
        </p:nvSpPr>
        <p:spPr>
          <a:xfrm>
            <a:off x="0" y="14235"/>
            <a:ext cx="12056533" cy="6648905"/>
          </a:xfrm>
        </p:spPr>
        <p:txBody>
          <a:bodyPr>
            <a:normAutofit/>
          </a:bodyPr>
          <a:lstStyle/>
          <a:p>
            <a:pPr marL="0" indent="0">
              <a:lnSpc>
                <a:spcPct val="150000"/>
              </a:lnSpc>
              <a:buNone/>
            </a:pPr>
            <a:r>
              <a:rPr lang="en-IN" sz="1800" dirty="0">
                <a:latin typeface="Times New Roman" panose="02020603050405020304" pitchFamily="18" charset="0"/>
                <a:cs typeface="Times New Roman" panose="02020603050405020304" pitchFamily="18" charset="0"/>
              </a:rPr>
              <a:t>   </a:t>
            </a:r>
            <a:r>
              <a:rPr lang="en-IN" sz="1800" b="1" u="sng" dirty="0">
                <a:latin typeface="Times New Roman" panose="02020603050405020304" pitchFamily="18" charset="0"/>
                <a:cs typeface="Times New Roman" panose="02020603050405020304" pitchFamily="18" charset="0"/>
              </a:rPr>
              <a:t>On ocular examination :</a:t>
            </a:r>
          </a:p>
          <a:p>
            <a:pPr>
              <a:lnSpc>
                <a:spcPct val="150000"/>
              </a:lnSpc>
            </a:pPr>
            <a:r>
              <a:rPr lang="en-IN" sz="1800" dirty="0">
                <a:latin typeface="Times New Roman" panose="02020603050405020304" pitchFamily="18" charset="0"/>
                <a:cs typeface="Times New Roman" panose="02020603050405020304" pitchFamily="18" charset="0"/>
              </a:rPr>
              <a:t>On confrontation test , there was nasal visual field defect in right eye and loss of vision in all fields in left eye.</a:t>
            </a:r>
          </a:p>
          <a:p>
            <a:pPr>
              <a:lnSpc>
                <a:spcPct val="150000"/>
              </a:lnSpc>
            </a:pPr>
            <a:r>
              <a:rPr lang="en-IN" sz="1800" dirty="0">
                <a:latin typeface="Times New Roman" panose="02020603050405020304" pitchFamily="18" charset="0"/>
                <a:cs typeface="Times New Roman" panose="02020603050405020304" pitchFamily="18" charset="0"/>
              </a:rPr>
              <a:t>Only perception to light was seen in left eye. </a:t>
            </a:r>
          </a:p>
          <a:p>
            <a:pPr>
              <a:lnSpc>
                <a:spcPct val="150000"/>
              </a:lnSpc>
            </a:pPr>
            <a:r>
              <a:rPr lang="en-IN" sz="1800" dirty="0">
                <a:latin typeface="Times New Roman" panose="02020603050405020304" pitchFamily="18" charset="0"/>
                <a:cs typeface="Times New Roman" panose="02020603050405020304" pitchFamily="18" charset="0"/>
              </a:rPr>
              <a:t>RAPD was present in Right eye.</a:t>
            </a:r>
          </a:p>
          <a:p>
            <a:pPr>
              <a:lnSpc>
                <a:spcPct val="150000"/>
              </a:lnSpc>
            </a:pPr>
            <a:r>
              <a:rPr lang="en-IN" sz="1800" dirty="0">
                <a:latin typeface="Times New Roman" panose="02020603050405020304" pitchFamily="18" charset="0"/>
                <a:cs typeface="Times New Roman" panose="02020603050405020304" pitchFamily="18" charset="0"/>
              </a:rPr>
              <a:t>Eye movements were normal and other cranial nerve examination was normal. </a:t>
            </a:r>
          </a:p>
          <a:p>
            <a:pPr>
              <a:lnSpc>
                <a:spcPct val="150000"/>
              </a:lnSpc>
            </a:pPr>
            <a:r>
              <a:rPr lang="en-IN" sz="1800" dirty="0">
                <a:latin typeface="Times New Roman" panose="02020603050405020304" pitchFamily="18" charset="0"/>
                <a:cs typeface="Times New Roman" panose="02020603050405020304" pitchFamily="18" charset="0"/>
              </a:rPr>
              <a:t>Fundus exam showed  </a:t>
            </a:r>
            <a:r>
              <a:rPr lang="en-US" sz="1800" dirty="0">
                <a:latin typeface="Times New Roman" panose="02020603050405020304" pitchFamily="18" charset="0"/>
                <a:cs typeface="Times New Roman" panose="02020603050405020304" pitchFamily="18" charset="0"/>
              </a:rPr>
              <a:t>pale disc in both eyes with clear optic disc margins</a:t>
            </a:r>
            <a:r>
              <a:rPr lang="en-IN" sz="1800" dirty="0">
                <a:solidFill>
                  <a:srgbClr val="1C1D1E"/>
                </a:solidFill>
                <a:latin typeface="Open Sans"/>
              </a:rPr>
              <a:t>. </a:t>
            </a:r>
            <a:endParaRPr lang="en-US" sz="1800" dirty="0">
              <a:latin typeface="Times New Roman" panose="02020603050405020304" pitchFamily="18" charset="0"/>
              <a:cs typeface="Times New Roman" panose="02020603050405020304" pitchFamily="18" charset="0"/>
            </a:endParaRPr>
          </a:p>
          <a:p>
            <a:pPr>
              <a:lnSpc>
                <a:spcPct val="150000"/>
              </a:lnSpc>
            </a:pPr>
            <a:r>
              <a:rPr lang="en-IN" sz="1800" dirty="0">
                <a:solidFill>
                  <a:srgbClr val="1C1D1E"/>
                </a:solidFill>
                <a:latin typeface="Times New Roman" panose="02020603050405020304" pitchFamily="18" charset="0"/>
                <a:cs typeface="Times New Roman" panose="02020603050405020304" pitchFamily="18" charset="0"/>
              </a:rPr>
              <a:t>The intraocular pressure was 21 mmHg bilaterally, and there was no glaucomatous cupping and the retinas appeared normal</a:t>
            </a:r>
            <a:r>
              <a:rPr lang="en-IN" sz="1800" dirty="0">
                <a:solidFill>
                  <a:srgbClr val="1C1D1E"/>
                </a:solidFill>
                <a:latin typeface="Open Sans"/>
              </a:rPr>
              <a:t>.</a:t>
            </a:r>
            <a:endParaRPr lang="en-US" sz="1800" dirty="0"/>
          </a:p>
          <a:p>
            <a:pPr marL="0" indent="0">
              <a:buNone/>
            </a:pPr>
            <a:endParaRPr lang="en-US" dirty="0"/>
          </a:p>
          <a:p>
            <a:pPr marL="0" indent="0">
              <a:lnSpc>
                <a:spcPct val="200000"/>
              </a:lnSpc>
              <a:buNone/>
            </a:pPr>
            <a:endParaRPr lang="en-US" dirty="0">
              <a:latin typeface="+mj-lt"/>
            </a:endParaRPr>
          </a:p>
          <a:p>
            <a:endParaRPr lang="en-US" dirty="0"/>
          </a:p>
        </p:txBody>
      </p:sp>
      <p:pic>
        <p:nvPicPr>
          <p:cNvPr id="4" name="Picture 3">
            <a:extLst>
              <a:ext uri="{FF2B5EF4-FFF2-40B4-BE49-F238E27FC236}">
                <a16:creationId xmlns:a16="http://schemas.microsoft.com/office/drawing/2014/main" id="{DD8BAE51-B941-394E-8A4B-C39DF05D7540}"/>
              </a:ext>
            </a:extLst>
          </p:cNvPr>
          <p:cNvPicPr>
            <a:picLocks noChangeAspect="1"/>
          </p:cNvPicPr>
          <p:nvPr/>
        </p:nvPicPr>
        <p:blipFill>
          <a:blip r:embed="rId2"/>
          <a:stretch>
            <a:fillRect/>
          </a:stretch>
        </p:blipFill>
        <p:spPr>
          <a:xfrm>
            <a:off x="916051" y="3736622"/>
            <a:ext cx="3859868" cy="2758891"/>
          </a:xfrm>
          <a:prstGeom prst="rect">
            <a:avLst/>
          </a:prstGeom>
          <a:ln w="28575" cmpd="sng">
            <a:solidFill>
              <a:schemeClr val="accent2"/>
            </a:solidFill>
          </a:ln>
        </p:spPr>
      </p:pic>
      <p:pic>
        <p:nvPicPr>
          <p:cNvPr id="5" name="Picture 4">
            <a:extLst>
              <a:ext uri="{FF2B5EF4-FFF2-40B4-BE49-F238E27FC236}">
                <a16:creationId xmlns:a16="http://schemas.microsoft.com/office/drawing/2014/main" id="{FA379813-759F-A449-9A81-F29D09B2F8B2}"/>
              </a:ext>
            </a:extLst>
          </p:cNvPr>
          <p:cNvPicPr>
            <a:picLocks noChangeAspect="1"/>
          </p:cNvPicPr>
          <p:nvPr/>
        </p:nvPicPr>
        <p:blipFill>
          <a:blip r:embed="rId3"/>
          <a:stretch>
            <a:fillRect/>
          </a:stretch>
        </p:blipFill>
        <p:spPr>
          <a:xfrm>
            <a:off x="7132867" y="3736622"/>
            <a:ext cx="3781778" cy="2758891"/>
          </a:xfrm>
          <a:prstGeom prst="rect">
            <a:avLst/>
          </a:prstGeom>
          <a:ln w="28575">
            <a:solidFill>
              <a:schemeClr val="accent2"/>
            </a:solidFill>
          </a:ln>
        </p:spPr>
      </p:pic>
      <p:sp>
        <p:nvSpPr>
          <p:cNvPr id="2" name="TextBox 1">
            <a:extLst>
              <a:ext uri="{FF2B5EF4-FFF2-40B4-BE49-F238E27FC236}">
                <a16:creationId xmlns:a16="http://schemas.microsoft.com/office/drawing/2014/main" id="{CA2A6B25-54A7-804B-8D8F-4BFFC931144E}"/>
              </a:ext>
            </a:extLst>
          </p:cNvPr>
          <p:cNvSpPr txBox="1"/>
          <p:nvPr/>
        </p:nvSpPr>
        <p:spPr>
          <a:xfrm>
            <a:off x="2095019" y="6488668"/>
            <a:ext cx="1051891" cy="369332"/>
          </a:xfrm>
          <a:prstGeom prst="rect">
            <a:avLst/>
          </a:prstGeom>
          <a:noFill/>
          <a:ln>
            <a:noFill/>
          </a:ln>
        </p:spPr>
        <p:txBody>
          <a:bodyPr wrap="square" rtlCol="0">
            <a:spAutoFit/>
          </a:bodyPr>
          <a:lstStyle/>
          <a:p>
            <a:r>
              <a:rPr lang="en-US" dirty="0"/>
              <a:t>Right eye</a:t>
            </a:r>
          </a:p>
        </p:txBody>
      </p:sp>
      <p:sp>
        <p:nvSpPr>
          <p:cNvPr id="6" name="TextBox 5">
            <a:extLst>
              <a:ext uri="{FF2B5EF4-FFF2-40B4-BE49-F238E27FC236}">
                <a16:creationId xmlns:a16="http://schemas.microsoft.com/office/drawing/2014/main" id="{ADBD4162-992F-5F45-B655-ADF0AB87DB63}"/>
              </a:ext>
            </a:extLst>
          </p:cNvPr>
          <p:cNvSpPr txBox="1"/>
          <p:nvPr/>
        </p:nvSpPr>
        <p:spPr>
          <a:xfrm>
            <a:off x="8425848" y="6495513"/>
            <a:ext cx="1273737" cy="369332"/>
          </a:xfrm>
          <a:prstGeom prst="rect">
            <a:avLst/>
          </a:prstGeom>
          <a:noFill/>
        </p:spPr>
        <p:txBody>
          <a:bodyPr wrap="square" rtlCol="0">
            <a:spAutoFit/>
          </a:bodyPr>
          <a:lstStyle/>
          <a:p>
            <a:r>
              <a:rPr lang="en-US" dirty="0"/>
              <a:t>Left eye</a:t>
            </a:r>
          </a:p>
        </p:txBody>
      </p:sp>
    </p:spTree>
    <p:extLst>
      <p:ext uri="{BB962C8B-B14F-4D97-AF65-F5344CB8AC3E}">
        <p14:creationId xmlns:p14="http://schemas.microsoft.com/office/powerpoint/2010/main" val="19400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9C2BD8-FB80-0C4D-A059-113E9EFB83B4}"/>
              </a:ext>
            </a:extLst>
          </p:cNvPr>
          <p:cNvSpPr>
            <a:spLocks noGrp="1"/>
          </p:cNvSpPr>
          <p:nvPr>
            <p:ph idx="1"/>
          </p:nvPr>
        </p:nvSpPr>
        <p:spPr>
          <a:xfrm>
            <a:off x="417689" y="598310"/>
            <a:ext cx="11446933" cy="5847645"/>
          </a:xfrm>
        </p:spPr>
        <p:txBody>
          <a:bodyPr>
            <a:normAutofit/>
          </a:bodyPr>
          <a:lstStyle/>
          <a:p>
            <a:pPr>
              <a:lnSpc>
                <a:spcPct val="250000"/>
              </a:lnSpc>
            </a:pPr>
            <a:r>
              <a:rPr lang="en-IN" sz="1800" dirty="0">
                <a:latin typeface="Times New Roman" panose="02020603050405020304" pitchFamily="18" charset="0"/>
                <a:cs typeface="Times New Roman" panose="02020603050405020304" pitchFamily="18" charset="0"/>
              </a:rPr>
              <a:t>Motor system and Sensory examination normal </a:t>
            </a:r>
          </a:p>
          <a:p>
            <a:pPr>
              <a:lnSpc>
                <a:spcPct val="250000"/>
              </a:lnSpc>
            </a:pPr>
            <a:r>
              <a:rPr lang="en-IN" sz="1800" dirty="0">
                <a:latin typeface="Times New Roman" panose="02020603050405020304" pitchFamily="18" charset="0"/>
                <a:cs typeface="Times New Roman" panose="02020603050405020304" pitchFamily="18" charset="0"/>
              </a:rPr>
              <a:t>No neurocutaneous markers seen.</a:t>
            </a:r>
          </a:p>
          <a:p>
            <a:pPr>
              <a:lnSpc>
                <a:spcPct val="250000"/>
              </a:lnSpc>
            </a:pPr>
            <a:r>
              <a:rPr lang="en-IN" sz="1800" dirty="0">
                <a:latin typeface="Times New Roman" panose="02020603050405020304" pitchFamily="18" charset="0"/>
                <a:cs typeface="Times New Roman" panose="02020603050405020304" pitchFamily="18" charset="0"/>
              </a:rPr>
              <a:t>No skeletal deformities seen</a:t>
            </a:r>
          </a:p>
          <a:p>
            <a:pPr>
              <a:lnSpc>
                <a:spcPct val="250000"/>
              </a:lnSpc>
            </a:pPr>
            <a:r>
              <a:rPr lang="en-IN" sz="1800" dirty="0">
                <a:latin typeface="Times New Roman" panose="02020603050405020304" pitchFamily="18" charset="0"/>
                <a:cs typeface="Times New Roman" panose="02020603050405020304" pitchFamily="18" charset="0"/>
              </a:rPr>
              <a:t>No spinal deformities</a:t>
            </a:r>
          </a:p>
          <a:p>
            <a:pPr>
              <a:lnSpc>
                <a:spcPct val="250000"/>
              </a:lnSpc>
            </a:pPr>
            <a:r>
              <a:rPr lang="en-IN" sz="1800" dirty="0">
                <a:latin typeface="Times New Roman" panose="02020603050405020304" pitchFamily="18" charset="0"/>
                <a:cs typeface="Times New Roman" panose="02020603050405020304" pitchFamily="18" charset="0"/>
              </a:rPr>
              <a:t>Examinations of cardiovascular, respiratory and gastrointestinal system were unremarkable.</a:t>
            </a:r>
          </a:p>
          <a:p>
            <a:pPr>
              <a:lnSpc>
                <a:spcPct val="250000"/>
              </a:lnSpc>
            </a:pPr>
            <a:r>
              <a:rPr lang="en-IN" sz="1800" dirty="0">
                <a:latin typeface="Times New Roman" panose="02020603050405020304" pitchFamily="18" charset="0"/>
                <a:cs typeface="Times New Roman" panose="02020603050405020304" pitchFamily="18" charset="0"/>
              </a:rPr>
              <a:t>No </a:t>
            </a:r>
            <a:r>
              <a:rPr lang="en-IN" sz="1800" dirty="0" err="1">
                <a:latin typeface="Times New Roman" panose="02020603050405020304" pitchFamily="18" charset="0"/>
                <a:cs typeface="Times New Roman" panose="02020603050405020304" pitchFamily="18" charset="0"/>
              </a:rPr>
              <a:t>hypopigmention</a:t>
            </a:r>
            <a:r>
              <a:rPr lang="en-IN" sz="1800" dirty="0">
                <a:latin typeface="Times New Roman" panose="02020603050405020304" pitchFamily="18" charset="0"/>
                <a:cs typeface="Times New Roman" panose="02020603050405020304" pitchFamily="18" charset="0"/>
              </a:rPr>
              <a:t>/hyperpigmentation of skin seen.</a:t>
            </a:r>
            <a:endParaRPr lang="en-US" sz="18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257550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4753D1-19A9-A34B-A97B-B72C1410394B}"/>
              </a:ext>
            </a:extLst>
          </p:cNvPr>
          <p:cNvSpPr>
            <a:spLocks noGrp="1"/>
          </p:cNvSpPr>
          <p:nvPr>
            <p:ph idx="1"/>
          </p:nvPr>
        </p:nvSpPr>
        <p:spPr>
          <a:xfrm>
            <a:off x="173621" y="289366"/>
            <a:ext cx="11910350" cy="6483967"/>
          </a:xfrm>
        </p:spPr>
        <p:txBody>
          <a:bodyPr>
            <a:normAutofit/>
          </a:bodyPr>
          <a:lstStyle/>
          <a:p>
            <a:pPr>
              <a:lnSpc>
                <a:spcPct val="150000"/>
              </a:lnSpc>
            </a:pPr>
            <a:r>
              <a:rPr lang="en-US" sz="1600" dirty="0">
                <a:latin typeface="Times New Roman" panose="02020603050405020304" pitchFamily="18" charset="0"/>
                <a:cs typeface="Times New Roman" panose="02020603050405020304" pitchFamily="18" charset="0"/>
              </a:rPr>
              <a:t>Patient got his perimetry done 6 months back in which right eye was normal and there was nasal hemianopia in left eye . In the repeat perimetry done after 1 year , there was nasal hemianopia in his right eye and complete loss of visual field in his left eye. </a:t>
            </a:r>
            <a:r>
              <a:rPr lang="en-IN" sz="1600" dirty="0">
                <a:solidFill>
                  <a:srgbClr val="1C1D1E"/>
                </a:solidFill>
                <a:latin typeface="Times New Roman" panose="02020603050405020304" pitchFamily="18" charset="0"/>
                <a:cs typeface="Times New Roman" panose="02020603050405020304" pitchFamily="18" charset="0"/>
              </a:rPr>
              <a:t>Spectral domain </a:t>
            </a:r>
            <a:r>
              <a:rPr lang="en-US" sz="1600" dirty="0">
                <a:latin typeface="Times New Roman" panose="02020603050405020304" pitchFamily="18" charset="0"/>
                <a:cs typeface="Times New Roman" panose="02020603050405020304" pitchFamily="18" charset="0"/>
              </a:rPr>
              <a:t>Optical Coherence Tomography shows retinal nerve </a:t>
            </a:r>
            <a:r>
              <a:rPr lang="en-US" sz="1600" dirty="0" err="1">
                <a:latin typeface="Times New Roman" panose="02020603050405020304" pitchFamily="18" charset="0"/>
                <a:cs typeface="Times New Roman" panose="02020603050405020304" pitchFamily="18" charset="0"/>
              </a:rPr>
              <a:t>fibre</a:t>
            </a:r>
            <a:r>
              <a:rPr lang="en-US" sz="1600" dirty="0">
                <a:latin typeface="Times New Roman" panose="02020603050405020304" pitchFamily="18" charset="0"/>
                <a:cs typeface="Times New Roman" panose="02020603050405020304" pitchFamily="18" charset="0"/>
              </a:rPr>
              <a:t> layer thinning in both eyes suggestive of optic atrophy which was more in the left compared to the right eye. </a:t>
            </a:r>
          </a:p>
        </p:txBody>
      </p:sp>
      <p:pic>
        <p:nvPicPr>
          <p:cNvPr id="4" name="Picture 3">
            <a:extLst>
              <a:ext uri="{FF2B5EF4-FFF2-40B4-BE49-F238E27FC236}">
                <a16:creationId xmlns:a16="http://schemas.microsoft.com/office/drawing/2014/main" id="{7F0B54C3-5D34-ED4C-923A-8A6514C87B15}"/>
              </a:ext>
            </a:extLst>
          </p:cNvPr>
          <p:cNvPicPr>
            <a:picLocks noChangeAspect="1"/>
          </p:cNvPicPr>
          <p:nvPr/>
        </p:nvPicPr>
        <p:blipFill>
          <a:blip r:embed="rId2"/>
          <a:stretch>
            <a:fillRect/>
          </a:stretch>
        </p:blipFill>
        <p:spPr>
          <a:xfrm>
            <a:off x="6671584" y="1541725"/>
            <a:ext cx="5114722" cy="5046562"/>
          </a:xfrm>
          <a:prstGeom prst="rect">
            <a:avLst/>
          </a:prstGeom>
          <a:ln w="57150">
            <a:solidFill>
              <a:schemeClr val="accent2"/>
            </a:solidFill>
          </a:ln>
        </p:spPr>
      </p:pic>
      <p:pic>
        <p:nvPicPr>
          <p:cNvPr id="2" name="Picture 1">
            <a:extLst>
              <a:ext uri="{FF2B5EF4-FFF2-40B4-BE49-F238E27FC236}">
                <a16:creationId xmlns:a16="http://schemas.microsoft.com/office/drawing/2014/main" id="{9F3C8E08-1803-8347-874F-0CBE900466EC}"/>
              </a:ext>
            </a:extLst>
          </p:cNvPr>
          <p:cNvPicPr>
            <a:picLocks noChangeAspect="1"/>
          </p:cNvPicPr>
          <p:nvPr/>
        </p:nvPicPr>
        <p:blipFill>
          <a:blip r:embed="rId3"/>
          <a:stretch>
            <a:fillRect/>
          </a:stretch>
        </p:blipFill>
        <p:spPr>
          <a:xfrm>
            <a:off x="3408540" y="2042801"/>
            <a:ext cx="2370667" cy="2190532"/>
          </a:xfrm>
          <a:prstGeom prst="rect">
            <a:avLst/>
          </a:prstGeom>
        </p:spPr>
      </p:pic>
      <p:pic>
        <p:nvPicPr>
          <p:cNvPr id="5" name="Picture 4">
            <a:extLst>
              <a:ext uri="{FF2B5EF4-FFF2-40B4-BE49-F238E27FC236}">
                <a16:creationId xmlns:a16="http://schemas.microsoft.com/office/drawing/2014/main" id="{A7372332-66FF-484F-838C-25CC3644CBC5}"/>
              </a:ext>
            </a:extLst>
          </p:cNvPr>
          <p:cNvPicPr>
            <a:picLocks noChangeAspect="1"/>
          </p:cNvPicPr>
          <p:nvPr/>
        </p:nvPicPr>
        <p:blipFill>
          <a:blip r:embed="rId4"/>
          <a:stretch>
            <a:fillRect/>
          </a:stretch>
        </p:blipFill>
        <p:spPr>
          <a:xfrm>
            <a:off x="507294" y="2042801"/>
            <a:ext cx="2370667" cy="2190532"/>
          </a:xfrm>
          <a:prstGeom prst="rect">
            <a:avLst/>
          </a:prstGeom>
        </p:spPr>
      </p:pic>
      <p:pic>
        <p:nvPicPr>
          <p:cNvPr id="10" name="Picture 9">
            <a:extLst>
              <a:ext uri="{FF2B5EF4-FFF2-40B4-BE49-F238E27FC236}">
                <a16:creationId xmlns:a16="http://schemas.microsoft.com/office/drawing/2014/main" id="{5A47B4F4-2266-BE48-A526-CA0BE94E1899}"/>
              </a:ext>
            </a:extLst>
          </p:cNvPr>
          <p:cNvPicPr>
            <a:picLocks noChangeAspect="1"/>
          </p:cNvPicPr>
          <p:nvPr/>
        </p:nvPicPr>
        <p:blipFill>
          <a:blip r:embed="rId5"/>
          <a:stretch>
            <a:fillRect/>
          </a:stretch>
        </p:blipFill>
        <p:spPr>
          <a:xfrm>
            <a:off x="3408539" y="4602665"/>
            <a:ext cx="2370667" cy="1985622"/>
          </a:xfrm>
          <a:prstGeom prst="rect">
            <a:avLst/>
          </a:prstGeom>
        </p:spPr>
      </p:pic>
      <p:sp>
        <p:nvSpPr>
          <p:cNvPr id="11" name="Rectangle 10">
            <a:extLst>
              <a:ext uri="{FF2B5EF4-FFF2-40B4-BE49-F238E27FC236}">
                <a16:creationId xmlns:a16="http://schemas.microsoft.com/office/drawing/2014/main" id="{9846D10E-2518-7043-BF2F-9B809EC40D4F}"/>
              </a:ext>
            </a:extLst>
          </p:cNvPr>
          <p:cNvSpPr/>
          <p:nvPr/>
        </p:nvSpPr>
        <p:spPr>
          <a:xfrm>
            <a:off x="1229167" y="4233333"/>
            <a:ext cx="926920" cy="369332"/>
          </a:xfrm>
          <a:prstGeom prst="rect">
            <a:avLst/>
          </a:prstGeom>
        </p:spPr>
        <p:txBody>
          <a:bodyPr wrap="none">
            <a:spAutoFit/>
          </a:bodyPr>
          <a:lstStyle/>
          <a:p>
            <a:r>
              <a:rPr lang="en-US" dirty="0"/>
              <a:t>Left eye</a:t>
            </a:r>
          </a:p>
        </p:txBody>
      </p:sp>
      <p:sp>
        <p:nvSpPr>
          <p:cNvPr id="12" name="Rectangle 11">
            <a:extLst>
              <a:ext uri="{FF2B5EF4-FFF2-40B4-BE49-F238E27FC236}">
                <a16:creationId xmlns:a16="http://schemas.microsoft.com/office/drawing/2014/main" id="{EA4033DF-88AB-EE44-9396-91E7D96663FE}"/>
              </a:ext>
            </a:extLst>
          </p:cNvPr>
          <p:cNvSpPr/>
          <p:nvPr/>
        </p:nvSpPr>
        <p:spPr>
          <a:xfrm>
            <a:off x="4041477" y="4213679"/>
            <a:ext cx="1051891" cy="369332"/>
          </a:xfrm>
          <a:prstGeom prst="rect">
            <a:avLst/>
          </a:prstGeom>
        </p:spPr>
        <p:txBody>
          <a:bodyPr wrap="none">
            <a:spAutoFit/>
          </a:bodyPr>
          <a:lstStyle/>
          <a:p>
            <a:r>
              <a:rPr lang="en-US" dirty="0"/>
              <a:t>Right eye</a:t>
            </a:r>
          </a:p>
        </p:txBody>
      </p:sp>
      <p:pic>
        <p:nvPicPr>
          <p:cNvPr id="13" name="Picture 12">
            <a:extLst>
              <a:ext uri="{FF2B5EF4-FFF2-40B4-BE49-F238E27FC236}">
                <a16:creationId xmlns:a16="http://schemas.microsoft.com/office/drawing/2014/main" id="{47B2B9FF-5D98-6142-929E-0EAF3B3F7E13}"/>
              </a:ext>
            </a:extLst>
          </p:cNvPr>
          <p:cNvPicPr>
            <a:picLocks noChangeAspect="1"/>
          </p:cNvPicPr>
          <p:nvPr/>
        </p:nvPicPr>
        <p:blipFill>
          <a:blip r:embed="rId6"/>
          <a:stretch>
            <a:fillRect/>
          </a:stretch>
        </p:blipFill>
        <p:spPr>
          <a:xfrm>
            <a:off x="507294" y="4602665"/>
            <a:ext cx="2370667" cy="1985622"/>
          </a:xfrm>
          <a:prstGeom prst="rect">
            <a:avLst/>
          </a:prstGeom>
        </p:spPr>
      </p:pic>
      <p:sp>
        <p:nvSpPr>
          <p:cNvPr id="14" name="Rectangle 13">
            <a:extLst>
              <a:ext uri="{FF2B5EF4-FFF2-40B4-BE49-F238E27FC236}">
                <a16:creationId xmlns:a16="http://schemas.microsoft.com/office/drawing/2014/main" id="{FA9919AE-9836-F642-B4F9-A1DA0D7E641B}"/>
              </a:ext>
            </a:extLst>
          </p:cNvPr>
          <p:cNvSpPr/>
          <p:nvPr/>
        </p:nvSpPr>
        <p:spPr>
          <a:xfrm>
            <a:off x="507294" y="2042801"/>
            <a:ext cx="5271912" cy="454548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583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0482F6-741A-3544-B176-CA5AE8B77340}"/>
              </a:ext>
            </a:extLst>
          </p:cNvPr>
          <p:cNvSpPr>
            <a:spLocks noGrp="1"/>
          </p:cNvSpPr>
          <p:nvPr>
            <p:ph idx="1"/>
          </p:nvPr>
        </p:nvSpPr>
        <p:spPr>
          <a:xfrm>
            <a:off x="0" y="101601"/>
            <a:ext cx="12191999" cy="6752458"/>
          </a:xfrm>
        </p:spPr>
        <p:txBody>
          <a:bodyPr>
            <a:normAutofit/>
          </a:bodyPr>
          <a:lstStyle/>
          <a:p>
            <a:pPr>
              <a:lnSpc>
                <a:spcPct val="150000"/>
              </a:lnSpc>
            </a:pPr>
            <a:r>
              <a:rPr lang="en-IN" sz="1600" dirty="0">
                <a:latin typeface="Times New Roman" panose="02020603050405020304" pitchFamily="18" charset="0"/>
                <a:cs typeface="Times New Roman" panose="02020603050405020304" pitchFamily="18" charset="0"/>
              </a:rPr>
              <a:t>VEP study was suggestive of absent potential in left eye and prolonged latency and decreased P100 amplitude in right eye. All Laboratory parameters were within normal range. </a:t>
            </a:r>
            <a:r>
              <a:rPr lang="en-IN" sz="1600" dirty="0" err="1">
                <a:latin typeface="Times New Roman" panose="02020603050405020304" pitchFamily="18" charset="0"/>
                <a:cs typeface="Times New Roman" panose="02020603050405020304" pitchFamily="18" charset="0"/>
              </a:rPr>
              <a:t>Vasculitic</a:t>
            </a:r>
            <a:r>
              <a:rPr lang="en-IN" sz="1600" dirty="0">
                <a:latin typeface="Times New Roman" panose="02020603050405020304" pitchFamily="18" charset="0"/>
                <a:cs typeface="Times New Roman" panose="02020603050405020304" pitchFamily="18" charset="0"/>
              </a:rPr>
              <a:t> workup including ANA –IFA , ANA BLOT, ANCA profile ,as well as NMO panel and MS panel were negative . MRI brain with orbital and optic nerve cuts with MR angiogram with contrast was done . Entire Cardiac work up and CT abdomen was done which was normal. </a:t>
            </a:r>
          </a:p>
          <a:p>
            <a:endParaRPr lang="en-US" dirty="0"/>
          </a:p>
        </p:txBody>
      </p:sp>
      <p:pic>
        <p:nvPicPr>
          <p:cNvPr id="4" name="Picture 3">
            <a:extLst>
              <a:ext uri="{FF2B5EF4-FFF2-40B4-BE49-F238E27FC236}">
                <a16:creationId xmlns:a16="http://schemas.microsoft.com/office/drawing/2014/main" id="{E5E0F7D1-BE0B-1640-AF30-CBE3F62672EF}"/>
              </a:ext>
            </a:extLst>
          </p:cNvPr>
          <p:cNvPicPr>
            <a:picLocks noChangeAspect="1"/>
          </p:cNvPicPr>
          <p:nvPr/>
        </p:nvPicPr>
        <p:blipFill>
          <a:blip r:embed="rId2"/>
          <a:stretch>
            <a:fillRect/>
          </a:stretch>
        </p:blipFill>
        <p:spPr>
          <a:xfrm>
            <a:off x="361014" y="1724678"/>
            <a:ext cx="4425966" cy="4087096"/>
          </a:xfrm>
          <a:prstGeom prst="rect">
            <a:avLst/>
          </a:prstGeom>
        </p:spPr>
      </p:pic>
      <p:pic>
        <p:nvPicPr>
          <p:cNvPr id="6" name="Picture 5">
            <a:extLst>
              <a:ext uri="{FF2B5EF4-FFF2-40B4-BE49-F238E27FC236}">
                <a16:creationId xmlns:a16="http://schemas.microsoft.com/office/drawing/2014/main" id="{7276787E-FBF4-F640-AA21-292173FB0118}"/>
              </a:ext>
            </a:extLst>
          </p:cNvPr>
          <p:cNvPicPr>
            <a:picLocks noChangeAspect="1"/>
          </p:cNvPicPr>
          <p:nvPr/>
        </p:nvPicPr>
        <p:blipFill>
          <a:blip r:embed="rId3"/>
          <a:stretch>
            <a:fillRect/>
          </a:stretch>
        </p:blipFill>
        <p:spPr>
          <a:xfrm>
            <a:off x="6836818" y="1724678"/>
            <a:ext cx="4559291" cy="4087097"/>
          </a:xfrm>
          <a:prstGeom prst="rect">
            <a:avLst/>
          </a:prstGeom>
        </p:spPr>
      </p:pic>
      <p:sp>
        <p:nvSpPr>
          <p:cNvPr id="7" name="Rectangle 6">
            <a:extLst>
              <a:ext uri="{FF2B5EF4-FFF2-40B4-BE49-F238E27FC236}">
                <a16:creationId xmlns:a16="http://schemas.microsoft.com/office/drawing/2014/main" id="{C48D6412-8893-7847-9DC2-F8ED8CE47FCC}"/>
              </a:ext>
            </a:extLst>
          </p:cNvPr>
          <p:cNvSpPr/>
          <p:nvPr/>
        </p:nvSpPr>
        <p:spPr>
          <a:xfrm>
            <a:off x="270703" y="5811774"/>
            <a:ext cx="4814701" cy="830997"/>
          </a:xfrm>
          <a:prstGeom prst="rect">
            <a:avLst/>
          </a:prstGeom>
        </p:spPr>
        <p:txBody>
          <a:bodyPr wrap="square">
            <a:spAutoFit/>
          </a:bodyPr>
          <a:lstStyle/>
          <a:p>
            <a:r>
              <a:rPr lang="en-US" sz="1600" dirty="0">
                <a:highlight>
                  <a:srgbClr val="FFFF00"/>
                </a:highlight>
                <a:latin typeface="Times New Roman" panose="02020603050405020304" pitchFamily="18" charset="0"/>
                <a:cs typeface="Times New Roman" panose="02020603050405020304" pitchFamily="18" charset="0"/>
              </a:rPr>
              <a:t>Left ICA indenting cisternal segment of left optic nerve with optic chiasm and Right ICA abutting cisternal segment of right optic nerve with optic chiasm .</a:t>
            </a:r>
          </a:p>
        </p:txBody>
      </p:sp>
      <p:sp>
        <p:nvSpPr>
          <p:cNvPr id="8" name="Rectangle 7">
            <a:extLst>
              <a:ext uri="{FF2B5EF4-FFF2-40B4-BE49-F238E27FC236}">
                <a16:creationId xmlns:a16="http://schemas.microsoft.com/office/drawing/2014/main" id="{6B51C8FC-B34D-2042-8C70-BF853E21ED07}"/>
              </a:ext>
            </a:extLst>
          </p:cNvPr>
          <p:cNvSpPr/>
          <p:nvPr/>
        </p:nvSpPr>
        <p:spPr>
          <a:xfrm>
            <a:off x="6799426" y="5811775"/>
            <a:ext cx="4814700" cy="584775"/>
          </a:xfrm>
          <a:prstGeom prst="rect">
            <a:avLst/>
          </a:prstGeom>
        </p:spPr>
        <p:txBody>
          <a:bodyPr wrap="square">
            <a:spAutoFit/>
          </a:bodyPr>
          <a:lstStyle/>
          <a:p>
            <a:r>
              <a:rPr lang="en-US" sz="1600" dirty="0">
                <a:highlight>
                  <a:srgbClr val="FFFF00"/>
                </a:highlight>
                <a:latin typeface="Times New Roman" panose="02020603050405020304" pitchFamily="18" charset="0"/>
                <a:cs typeface="Times New Roman" panose="02020603050405020304" pitchFamily="18" charset="0"/>
              </a:rPr>
              <a:t>Tortuosity and prominence of bilateral ICA , circle of </a:t>
            </a:r>
            <a:r>
              <a:rPr lang="en-US" sz="1600" dirty="0" err="1">
                <a:highlight>
                  <a:srgbClr val="FFFF00"/>
                </a:highlight>
                <a:latin typeface="Times New Roman" panose="02020603050405020304" pitchFamily="18" charset="0"/>
                <a:cs typeface="Times New Roman" panose="02020603050405020304" pitchFamily="18" charset="0"/>
              </a:rPr>
              <a:t>willis</a:t>
            </a:r>
            <a:r>
              <a:rPr lang="en-US" sz="1600" dirty="0">
                <a:highlight>
                  <a:srgbClr val="FFFF00"/>
                </a:highlight>
                <a:latin typeface="Times New Roman" panose="02020603050405020304" pitchFamily="18" charset="0"/>
                <a:cs typeface="Times New Roman" panose="02020603050405020304" pitchFamily="18" charset="0"/>
              </a:rPr>
              <a:t> and </a:t>
            </a:r>
            <a:r>
              <a:rPr lang="en-IN" sz="1600" dirty="0" err="1">
                <a:highlight>
                  <a:srgbClr val="FFFF00"/>
                </a:highlight>
                <a:latin typeface="Times New Roman" panose="02020603050405020304" pitchFamily="18" charset="0"/>
                <a:cs typeface="Times New Roman" panose="02020603050405020304" pitchFamily="18" charset="0"/>
              </a:rPr>
              <a:t>Vertebro</a:t>
            </a:r>
            <a:r>
              <a:rPr lang="en-US" sz="1600" dirty="0">
                <a:highlight>
                  <a:srgbClr val="FFFF00"/>
                </a:highlight>
                <a:latin typeface="Times New Roman" panose="02020603050405020304" pitchFamily="18" charset="0"/>
                <a:cs typeface="Times New Roman" panose="02020603050405020304" pitchFamily="18" charset="0"/>
              </a:rPr>
              <a:t>basilar arteries seen on angiogram.</a:t>
            </a:r>
          </a:p>
        </p:txBody>
      </p:sp>
    </p:spTree>
    <p:extLst>
      <p:ext uri="{BB962C8B-B14F-4D97-AF65-F5344CB8AC3E}">
        <p14:creationId xmlns:p14="http://schemas.microsoft.com/office/powerpoint/2010/main" val="920837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81E41-4D54-DF48-A479-CF0ABDD2331E}"/>
              </a:ext>
            </a:extLst>
          </p:cNvPr>
          <p:cNvSpPr>
            <a:spLocks noGrp="1"/>
          </p:cNvSpPr>
          <p:nvPr>
            <p:ph type="title"/>
          </p:nvPr>
        </p:nvSpPr>
        <p:spPr>
          <a:xfrm>
            <a:off x="316615" y="387703"/>
            <a:ext cx="10874898" cy="1325563"/>
          </a:xfrm>
        </p:spPr>
        <p:txBody>
          <a:bodyPr/>
          <a:lstStyle/>
          <a:p>
            <a:r>
              <a:rPr lang="en-US" u="sng" dirty="0">
                <a:latin typeface="Times New Roman" panose="02020603050405020304" pitchFamily="18" charset="0"/>
                <a:cs typeface="Times New Roman" panose="02020603050405020304" pitchFamily="18" charset="0"/>
              </a:rPr>
              <a:t>Diagnosis</a:t>
            </a:r>
            <a:r>
              <a:rPr lang="en-US" u="sng" dirty="0"/>
              <a:t> </a:t>
            </a:r>
          </a:p>
        </p:txBody>
      </p:sp>
      <p:sp>
        <p:nvSpPr>
          <p:cNvPr id="3" name="Content Placeholder 2">
            <a:extLst>
              <a:ext uri="{FF2B5EF4-FFF2-40B4-BE49-F238E27FC236}">
                <a16:creationId xmlns:a16="http://schemas.microsoft.com/office/drawing/2014/main" id="{22510128-2D07-FF4C-96D5-19809F1D6F76}"/>
              </a:ext>
            </a:extLst>
          </p:cNvPr>
          <p:cNvSpPr>
            <a:spLocks noGrp="1"/>
          </p:cNvSpPr>
          <p:nvPr>
            <p:ph idx="1"/>
          </p:nvPr>
        </p:nvSpPr>
        <p:spPr>
          <a:xfrm>
            <a:off x="316615" y="1713266"/>
            <a:ext cx="11706052" cy="4709937"/>
          </a:xfrm>
        </p:spPr>
        <p:txBody>
          <a:bodyPr>
            <a:normAutofit/>
          </a:bodyPr>
          <a:lstStyle/>
          <a:p>
            <a:pPr marL="0" indent="0">
              <a:lnSpc>
                <a:spcPct val="200000"/>
              </a:lnSpc>
              <a:buNone/>
            </a:pPr>
            <a:r>
              <a:rPr lang="en-US" sz="2000" dirty="0">
                <a:latin typeface="Times New Roman" panose="02020603050405020304" pitchFamily="18" charset="0"/>
                <a:cs typeface="Times New Roman" panose="02020603050405020304" pitchFamily="18" charset="0"/>
              </a:rPr>
              <a:t>On the basis of the above clinical presentation and radiological findings , diagnosis of bilateral optic neuropathy occurring due to compression of both the optic nerves secondary to dolichoectasia of bilateral internal carotid artery was made.</a:t>
            </a:r>
          </a:p>
          <a:p>
            <a:pPr marL="0" indent="0">
              <a:lnSpc>
                <a:spcPct val="200000"/>
              </a:lnSpc>
              <a:buNone/>
            </a:pPr>
            <a:r>
              <a:rPr lang="en-US" sz="2000" dirty="0">
                <a:latin typeface="Times New Roman" panose="02020603050405020304" pitchFamily="18" charset="0"/>
                <a:cs typeface="Times New Roman" panose="02020603050405020304" pitchFamily="18" charset="0"/>
              </a:rPr>
              <a:t>As the patient had preserved vision in his right eye , he was advised for neurosurgical intervention but the patient refused for any surgical intervention.</a:t>
            </a:r>
          </a:p>
        </p:txBody>
      </p:sp>
    </p:spTree>
    <p:extLst>
      <p:ext uri="{BB962C8B-B14F-4D97-AF65-F5344CB8AC3E}">
        <p14:creationId xmlns:p14="http://schemas.microsoft.com/office/powerpoint/2010/main" val="2103592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35031-B031-434A-832F-14A37889EA2D}"/>
              </a:ext>
            </a:extLst>
          </p:cNvPr>
          <p:cNvSpPr>
            <a:spLocks noGrp="1"/>
          </p:cNvSpPr>
          <p:nvPr>
            <p:ph type="title"/>
          </p:nvPr>
        </p:nvSpPr>
        <p:spPr>
          <a:xfrm>
            <a:off x="196772" y="91123"/>
            <a:ext cx="10948686" cy="1325563"/>
          </a:xfrm>
        </p:spPr>
        <p:txBody>
          <a:bodyPr/>
          <a:lstStyle/>
          <a:p>
            <a:r>
              <a:rPr lang="en-US" u="sng" dirty="0">
                <a:latin typeface="Times New Roman" panose="02020603050405020304" pitchFamily="18" charset="0"/>
                <a:cs typeface="Times New Roman" panose="02020603050405020304" pitchFamily="18" charset="0"/>
              </a:rPr>
              <a:t>Discussion</a:t>
            </a:r>
            <a:r>
              <a:rPr lang="en-US" dirty="0"/>
              <a:t> </a:t>
            </a:r>
          </a:p>
        </p:txBody>
      </p:sp>
      <p:sp>
        <p:nvSpPr>
          <p:cNvPr id="3" name="Content Placeholder 2">
            <a:extLst>
              <a:ext uri="{FF2B5EF4-FFF2-40B4-BE49-F238E27FC236}">
                <a16:creationId xmlns:a16="http://schemas.microsoft.com/office/drawing/2014/main" id="{E8401D26-C4A0-6740-A1EF-27A1E52BDC2F}"/>
              </a:ext>
            </a:extLst>
          </p:cNvPr>
          <p:cNvSpPr>
            <a:spLocks noGrp="1"/>
          </p:cNvSpPr>
          <p:nvPr>
            <p:ph idx="1"/>
          </p:nvPr>
        </p:nvSpPr>
        <p:spPr>
          <a:xfrm>
            <a:off x="-1" y="1280160"/>
            <a:ext cx="7405511" cy="5052907"/>
          </a:xfrm>
        </p:spPr>
        <p:txBody>
          <a:bodyPr>
            <a:normAutofit/>
          </a:bodyPr>
          <a:lstStyle/>
          <a:p>
            <a:pPr>
              <a:lnSpc>
                <a:spcPct val="200000"/>
              </a:lnSpc>
            </a:pPr>
            <a:r>
              <a:rPr lang="en-IN" sz="1800" dirty="0">
                <a:latin typeface="Times New Roman" panose="02020603050405020304" pitchFamily="18" charset="0"/>
                <a:cs typeface="Times New Roman" panose="02020603050405020304" pitchFamily="18" charset="0"/>
              </a:rPr>
              <a:t>Intracranial arterial dolichoectasia is an unusual arteriopathy characterized by abnormal elongation, tortuosity, and dilation of the cerebral arteries .</a:t>
            </a:r>
          </a:p>
          <a:p>
            <a:pPr>
              <a:lnSpc>
                <a:spcPct val="200000"/>
              </a:lnSpc>
            </a:pPr>
            <a:r>
              <a:rPr lang="en-IN" sz="1800" dirty="0">
                <a:latin typeface="Times New Roman" panose="02020603050405020304" pitchFamily="18" charset="0"/>
                <a:cs typeface="Times New Roman" panose="02020603050405020304" pitchFamily="18" charset="0"/>
              </a:rPr>
              <a:t>Dolichoectasia comes from the Greek </a:t>
            </a:r>
            <a:r>
              <a:rPr lang="en-IN" sz="1800" i="1" dirty="0" err="1">
                <a:latin typeface="Times New Roman" panose="02020603050405020304" pitchFamily="18" charset="0"/>
                <a:cs typeface="Times New Roman" panose="02020603050405020304" pitchFamily="18" charset="0"/>
              </a:rPr>
              <a:t>dolikhós</a:t>
            </a:r>
            <a:r>
              <a:rPr lang="en-IN" sz="1800" dirty="0">
                <a:latin typeface="Times New Roman" panose="02020603050405020304" pitchFamily="18" charset="0"/>
                <a:cs typeface="Times New Roman" panose="02020603050405020304" pitchFamily="18" charset="0"/>
              </a:rPr>
              <a:t> that means long, and </a:t>
            </a:r>
            <a:r>
              <a:rPr lang="en-IN" sz="1800" i="1" dirty="0" err="1">
                <a:latin typeface="Times New Roman" panose="02020603050405020304" pitchFamily="18" charset="0"/>
                <a:cs typeface="Times New Roman" panose="02020603050405020304" pitchFamily="18" charset="0"/>
              </a:rPr>
              <a:t>ektasis</a:t>
            </a:r>
            <a:r>
              <a:rPr lang="en-IN" sz="1800" dirty="0">
                <a:latin typeface="Times New Roman" panose="02020603050405020304" pitchFamily="18" charset="0"/>
                <a:cs typeface="Times New Roman" panose="02020603050405020304" pitchFamily="18" charset="0"/>
              </a:rPr>
              <a:t> that literally means distention of a tubular structure.</a:t>
            </a:r>
          </a:p>
          <a:p>
            <a:pPr>
              <a:lnSpc>
                <a:spcPct val="200000"/>
              </a:lnSpc>
            </a:pPr>
            <a:r>
              <a:rPr lang="en-IN" sz="1800" dirty="0">
                <a:latin typeface="Times New Roman" panose="02020603050405020304" pitchFamily="18" charset="0"/>
                <a:cs typeface="Times New Roman" panose="02020603050405020304" pitchFamily="18" charset="0"/>
              </a:rPr>
              <a:t>Different terms such as mega-artery, mega </a:t>
            </a:r>
            <a:r>
              <a:rPr lang="en-IN" sz="1800" dirty="0" err="1">
                <a:latin typeface="Times New Roman" panose="02020603050405020304" pitchFamily="18" charset="0"/>
                <a:cs typeface="Times New Roman" panose="02020603050405020304" pitchFamily="18" charset="0"/>
              </a:rPr>
              <a:t>dolichoartery</a:t>
            </a:r>
            <a:r>
              <a:rPr lang="en-IN" sz="1800" dirty="0">
                <a:latin typeface="Times New Roman" panose="02020603050405020304" pitchFamily="18" charset="0"/>
                <a:cs typeface="Times New Roman" panose="02020603050405020304" pitchFamily="18" charset="0"/>
              </a:rPr>
              <a:t>, fusiform aneurysm, serpentiform aneurysm, and dilatative arteriopathy have been used to describe the abnormal distention and elongation of intracranial arteries.</a:t>
            </a:r>
          </a:p>
          <a:p>
            <a:pPr>
              <a:lnSpc>
                <a:spcPct val="200000"/>
              </a:lnSpc>
            </a:pPr>
            <a:endParaRPr lang="en-IN" sz="2000" dirty="0">
              <a:latin typeface="+mj-lt"/>
            </a:endParaRPr>
          </a:p>
        </p:txBody>
      </p:sp>
      <p:pic>
        <p:nvPicPr>
          <p:cNvPr id="4" name="Picture 3">
            <a:extLst>
              <a:ext uri="{FF2B5EF4-FFF2-40B4-BE49-F238E27FC236}">
                <a16:creationId xmlns:a16="http://schemas.microsoft.com/office/drawing/2014/main" id="{725B5E13-656B-FE48-A324-AFBC1910E291}"/>
              </a:ext>
            </a:extLst>
          </p:cNvPr>
          <p:cNvPicPr>
            <a:picLocks noChangeAspect="1"/>
          </p:cNvPicPr>
          <p:nvPr/>
        </p:nvPicPr>
        <p:blipFill>
          <a:blip r:embed="rId3"/>
          <a:stretch>
            <a:fillRect/>
          </a:stretch>
        </p:blipFill>
        <p:spPr>
          <a:xfrm>
            <a:off x="7569122" y="457201"/>
            <a:ext cx="4523818" cy="6309676"/>
          </a:xfrm>
          <a:prstGeom prst="rect">
            <a:avLst/>
          </a:prstGeom>
        </p:spPr>
      </p:pic>
    </p:spTree>
    <p:extLst>
      <p:ext uri="{BB962C8B-B14F-4D97-AF65-F5344CB8AC3E}">
        <p14:creationId xmlns:p14="http://schemas.microsoft.com/office/powerpoint/2010/main" val="26959192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4286</TotalTime>
  <Words>1378</Words>
  <Application>Microsoft Macintosh PowerPoint</Application>
  <PresentationFormat>Widescreen</PresentationFormat>
  <Paragraphs>76</Paragraphs>
  <Slides>19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Open Sans</vt:lpstr>
      <vt:lpstr>Times New Roman</vt:lpstr>
      <vt:lpstr>Office Theme</vt:lpstr>
      <vt:lpstr>Rare cause of bilateral visual loss </vt:lpstr>
      <vt:lpstr>  </vt:lpstr>
      <vt:lpstr>PowerPoint Presentation</vt:lpstr>
      <vt:lpstr>PowerPoint Presentation</vt:lpstr>
      <vt:lpstr>PowerPoint Presentation</vt:lpstr>
      <vt:lpstr>PowerPoint Presentation</vt:lpstr>
      <vt:lpstr>PowerPoint Presentation</vt:lpstr>
      <vt:lpstr>Diagnosis </vt:lpstr>
      <vt:lpstr>Discussion </vt:lpstr>
      <vt:lpstr>PowerPoint Presentation</vt:lpstr>
      <vt:lpstr>Risk factors </vt:lpstr>
      <vt:lpstr>Clinical Course and Prognosis </vt:lpstr>
      <vt:lpstr>PowerPoint Presentation</vt:lpstr>
      <vt:lpstr>PowerPoint Presentation</vt:lpstr>
      <vt:lpstr>PowerPoint Presentation</vt:lpstr>
      <vt:lpstr>PowerPoint Presentation</vt:lpstr>
      <vt:lpstr>PowerPoint Presentation</vt:lpstr>
      <vt:lpstr>Conclusion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Neurology clinical meet </dc:title>
  <dc:creator>SAHIL GUPTA</dc:creator>
  <cp:lastModifiedBy>SAHIL GUPTA</cp:lastModifiedBy>
  <cp:revision>27</cp:revision>
  <dcterms:created xsi:type="dcterms:W3CDTF">2021-05-25T09:18:41Z</dcterms:created>
  <dcterms:modified xsi:type="dcterms:W3CDTF">2021-05-28T08:45:07Z</dcterms:modified>
</cp:coreProperties>
</file>